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1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4"/>
  </p:notesMasterIdLst>
  <p:sldIdLst>
    <p:sldId id="256" r:id="rId2"/>
    <p:sldId id="525" r:id="rId3"/>
    <p:sldId id="526" r:id="rId4"/>
    <p:sldId id="694" r:id="rId5"/>
    <p:sldId id="681" r:id="rId6"/>
    <p:sldId id="683" r:id="rId7"/>
    <p:sldId id="656" r:id="rId8"/>
    <p:sldId id="266" r:id="rId9"/>
    <p:sldId id="267" r:id="rId10"/>
    <p:sldId id="268" r:id="rId11"/>
    <p:sldId id="692" r:id="rId12"/>
    <p:sldId id="658" r:id="rId13"/>
    <p:sldId id="659" r:id="rId14"/>
    <p:sldId id="660" r:id="rId15"/>
    <p:sldId id="688" r:id="rId16"/>
    <p:sldId id="409" r:id="rId17"/>
    <p:sldId id="662" r:id="rId18"/>
    <p:sldId id="410" r:id="rId19"/>
    <p:sldId id="654" r:id="rId20"/>
    <p:sldId id="678" r:id="rId21"/>
    <p:sldId id="661" r:id="rId22"/>
    <p:sldId id="452" r:id="rId23"/>
    <p:sldId id="453" r:id="rId24"/>
    <p:sldId id="459" r:id="rId25"/>
    <p:sldId id="454" r:id="rId26"/>
    <p:sldId id="455" r:id="rId27"/>
    <p:sldId id="456" r:id="rId28"/>
    <p:sldId id="457" r:id="rId29"/>
    <p:sldId id="505" r:id="rId30"/>
    <p:sldId id="508" r:id="rId31"/>
    <p:sldId id="504" r:id="rId32"/>
    <p:sldId id="509" r:id="rId33"/>
    <p:sldId id="503" r:id="rId34"/>
    <p:sldId id="506" r:id="rId35"/>
    <p:sldId id="507" r:id="rId36"/>
    <p:sldId id="460" r:id="rId37"/>
    <p:sldId id="461" r:id="rId38"/>
    <p:sldId id="494" r:id="rId39"/>
    <p:sldId id="465" r:id="rId40"/>
    <p:sldId id="495" r:id="rId41"/>
    <p:sldId id="466" r:id="rId42"/>
    <p:sldId id="467" r:id="rId43"/>
    <p:sldId id="510" r:id="rId44"/>
    <p:sldId id="468" r:id="rId45"/>
    <p:sldId id="469" r:id="rId46"/>
    <p:sldId id="497" r:id="rId47"/>
    <p:sldId id="470" r:id="rId48"/>
    <p:sldId id="496" r:id="rId49"/>
    <p:sldId id="498" r:id="rId50"/>
    <p:sldId id="499" r:id="rId51"/>
    <p:sldId id="500" r:id="rId52"/>
    <p:sldId id="478" r:id="rId53"/>
    <p:sldId id="479" r:id="rId54"/>
    <p:sldId id="511" r:id="rId55"/>
    <p:sldId id="512" r:id="rId56"/>
    <p:sldId id="513" r:id="rId57"/>
    <p:sldId id="515" r:id="rId58"/>
    <p:sldId id="679" r:id="rId59"/>
    <p:sldId id="563" r:id="rId60"/>
    <p:sldId id="564" r:id="rId61"/>
    <p:sldId id="695" r:id="rId62"/>
    <p:sldId id="701" r:id="rId63"/>
    <p:sldId id="680" r:id="rId64"/>
    <p:sldId id="567" r:id="rId65"/>
    <p:sldId id="566" r:id="rId66"/>
    <p:sldId id="571" r:id="rId67"/>
    <p:sldId id="572" r:id="rId68"/>
    <p:sldId id="573" r:id="rId69"/>
    <p:sldId id="568" r:id="rId70"/>
    <p:sldId id="569" r:id="rId71"/>
    <p:sldId id="570" r:id="rId72"/>
    <p:sldId id="43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D67"/>
    <a:srgbClr val="E02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74875" autoAdjust="0"/>
  </p:normalViewPr>
  <p:slideViewPr>
    <p:cSldViewPr snapToGrid="0" showGuides="1">
      <p:cViewPr varScale="1">
        <p:scale>
          <a:sx n="76" d="100"/>
          <a:sy n="76" d="100"/>
        </p:scale>
        <p:origin x="3114" y="9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8-18T08:29:09.837"/>
    </inkml:context>
    <inkml:brush xml:id="br0">
      <inkml:brushProperty name="width" value="0.09086" units="cm"/>
      <inkml:brushProperty name="height" value="0.09086" units="cm"/>
    </inkml:brush>
  </inkml:definitions>
  <inkml:trace contextRef="#ctx0" brushRef="#br0">112 63 8355,'-11'0'-125,"1"0"1,0-2 0,-1-1 275,1-3 1,8 1 0,2 5 0,9 0 0,5 0 0,1 0 0,1 0 0,-1 0 0,1 0-1,0 2 1,-1 1 0,1 3 0,-1-3 0,1-1 0,-4-2 0,-7 0 0,-10 0 0,-7 0-1,-5 0 1,-2 0 0,-2 0 0,0-2 0,0-1 0,0-3 0,1 3 0,-1 1 0,0 2-1,2 0 161,2 0 0,15 0 1,7 0-1,7 0-297,4 0 1,-1-1-1,1-3-93,0-1 1,-1 0 0,1 5 0,-1 0-242,1 0 0,0 0 0,-3-2 0,0-2-724,-3-1 1,0 0-326,6 5 678,-7 0 1,5-7 0,-6-2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78E9-11FC-4346-B7C1-C567B5609049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2DAD-986B-489D-8D39-D1E6082C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1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2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02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18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203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21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9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08630AB-58C1-A743-A707-25D42BE4067D}" type="slidenum">
              <a:rPr kumimoji="0" lang="en-US" altLang="zh-CN"/>
              <a:pPr>
                <a:spcBef>
                  <a:spcPct val="0"/>
                </a:spcBef>
              </a:pPr>
              <a:t>22</a:t>
            </a:fld>
            <a:endParaRPr kumimoji="0" lang="en-US" altLang="zh-CN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72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C01903E-BC71-5741-8A9E-EBB10A82FB7E}" type="slidenum">
              <a:rPr kumimoji="0" lang="en-US" altLang="zh-CN"/>
              <a:pPr>
                <a:spcBef>
                  <a:spcPct val="0"/>
                </a:spcBef>
              </a:pPr>
              <a:t>23</a:t>
            </a:fld>
            <a:endParaRPr kumimoji="0" lang="en-US" altLang="zh-CN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33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030CD89-5818-334C-A00F-679279F0FAF0}" type="slidenum">
              <a:rPr kumimoji="0" lang="en-US" altLang="zh-CN"/>
              <a:pPr>
                <a:spcBef>
                  <a:spcPct val="0"/>
                </a:spcBef>
              </a:pPr>
              <a:t>24</a:t>
            </a:fld>
            <a:endParaRPr kumimoji="0" lang="en-US" altLang="zh-CN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09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87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5849502-E527-B44F-9CDE-94923E05E76A}" type="slidenum">
              <a:rPr kumimoji="0" lang="en-US" altLang="zh-CN"/>
              <a:pPr>
                <a:spcBef>
                  <a:spcPct val="0"/>
                </a:spcBef>
              </a:pPr>
              <a:t>25</a:t>
            </a:fld>
            <a:endParaRPr kumimoji="0"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70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4FFDA3-AF05-ED48-B6FA-3636DB5389E0}" type="slidenum">
              <a:rPr kumimoji="0" lang="en-US" altLang="zh-CN"/>
              <a:pPr>
                <a:spcBef>
                  <a:spcPct val="0"/>
                </a:spcBef>
              </a:pPr>
              <a:t>26</a:t>
            </a:fld>
            <a:endParaRPr kumimoji="0"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54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B0B623C-519E-A448-9B14-7DBFBC447FE2}" type="slidenum">
              <a:rPr kumimoji="0" lang="en-US" altLang="zh-CN"/>
              <a:pPr>
                <a:spcBef>
                  <a:spcPct val="0"/>
                </a:spcBef>
              </a:pPr>
              <a:t>27</a:t>
            </a:fld>
            <a:endParaRPr kumimoji="0" lang="en-US" altLang="zh-CN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4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F132478-8874-D448-A261-F643D5A9FB1A}" type="slidenum">
              <a:rPr kumimoji="0" lang="en-US" altLang="zh-CN"/>
              <a:pPr>
                <a:spcBef>
                  <a:spcPct val="0"/>
                </a:spcBef>
              </a:pPr>
              <a:t>28</a:t>
            </a:fld>
            <a:endParaRPr kumimoji="0" lang="en-US" altLang="zh-CN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0888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1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BCFCB41-6485-C14D-84AE-8B9A8FD4D57A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45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4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70E9D62-63E9-D341-927E-989E99FE93A3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48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180A9D6-3F56-A042-9C3F-FAAFD9443A58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49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28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A0B27F1-728C-3648-A8F1-BC78028723AB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50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55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8B835B8-FF7C-784B-BD05-8B4FD9A607C4}" type="slidenum">
              <a:rPr kumimoji="0" lang="en-US" altLang="zh-CN"/>
              <a:pPr>
                <a:spcBef>
                  <a:spcPct val="0"/>
                </a:spcBef>
              </a:pPr>
              <a:t>51</a:t>
            </a:fld>
            <a:endParaRPr kumimoji="0" lang="en-US" altLang="zh-CN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32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2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24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72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2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2D2F17A-54C2-0A4D-8374-CF037FDA2DF5}" type="slidenum">
              <a:rPr kumimoji="0" lang="en-US" altLang="zh-CN"/>
              <a:pPr>
                <a:spcBef>
                  <a:spcPct val="0"/>
                </a:spcBef>
              </a:pPr>
              <a:t>4</a:t>
            </a:fld>
            <a:endParaRPr kumimoji="0" lang="en-US" altLang="zh-CN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45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6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CE940FA-0A7E-0249-AFB8-5387EB21EB94}" type="slidenum">
              <a:rPr kumimoji="0" lang="en-US" altLang="zh-CN"/>
              <a:pPr>
                <a:spcBef>
                  <a:spcPct val="0"/>
                </a:spcBef>
              </a:pPr>
              <a:t>6</a:t>
            </a:fld>
            <a:endParaRPr kumimoji="0"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72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CE940FA-0A7E-0249-AFB8-5387EB21EB94}" type="slidenum">
              <a:rPr kumimoji="0" lang="en-US" altLang="zh-CN"/>
              <a:pPr>
                <a:spcBef>
                  <a:spcPct val="0"/>
                </a:spcBef>
              </a:pPr>
              <a:t>7</a:t>
            </a:fld>
            <a:endParaRPr kumimoji="0"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SG" altLang="zh-CN" dirty="0"/>
          </a:p>
        </p:txBody>
      </p:sp>
    </p:spTree>
    <p:extLst>
      <p:ext uri="{BB962C8B-B14F-4D97-AF65-F5344CB8AC3E}">
        <p14:creationId xmlns:p14="http://schemas.microsoft.com/office/powerpoint/2010/main" val="183454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2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E48-795D-4363-9C51-742658DE7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D96FB-8BBC-480F-A2DE-256DD2393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3555-08C8-4DE2-8AC3-8CDA59EB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45725-1B96-4545-BE6A-5523D004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1E28-2870-4DE6-8655-7BA5F1B4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D721-89D1-4383-B6AC-16F4B5A8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9FF1C-1386-4EF4-83CE-9CE250C9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E9F64-5629-4E1B-923A-A3E335D7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9FB3-6092-4779-BDB4-163DAF6D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4F62-54CE-4A00-A3D2-B531E42E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1F516-3DD2-421B-A7AE-72FA27B8C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F7CE-7B0F-415C-8773-327590330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9E83-6C17-4773-AD7A-B2FA97D8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C1769-10EF-4C1D-9FBA-370A9429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F82B7-25E9-4DFE-B1B9-67953733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7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90E6DAD-7247-FA44-A7E4-FE4A13362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993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D0CB186-34F9-9841-AD4A-0FF5CA057B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2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85D-1030-40A7-B0A0-E08A96E2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A3BA-E638-4582-9574-9680C9C2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5943-0724-4EC0-8486-E0934FB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101A-1A16-4DD6-A6FF-7F998DF6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07D9-83E9-41A6-915E-A2B62A0B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C8CE-3857-4141-AF5F-997697C7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544F-D5F5-407A-B3E0-A8216CD2C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B84FC-C210-48A3-850E-0167295D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4D1B-3D2A-46F2-B3A5-7C7BAEB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D1068-E2E5-4C91-AE02-50D7F5E3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0F8C-E4A0-48F9-9FDA-528ECB51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CC5C-9479-4FF2-97BD-96A7B7B6E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14B7B-61A5-4AEE-9900-DD6FB9E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0843E-7683-40F4-9FA8-E1691421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5ACB0-0842-4EB5-9385-0CC6E03E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F466-59C9-43A9-8D00-A874F970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957-F013-4078-9044-B3D8CABF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9923-C4E3-439A-8463-5B7E7D26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17E22-74E6-4601-B425-7702A2EC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CD448-3170-4EDD-B0D6-118336475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AEFC0-45D0-4A28-8EDF-9046D1366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147D3-E51D-4CB6-B825-D04C31EA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33EDA-DAAB-4D91-90E1-70A07B6D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38141-A84C-4FEF-B4D1-265C9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3443-7318-442C-9111-2AB2BFCF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A614E-BAA2-4BBF-865A-A91D3AFC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1A3B-617F-45A4-B0B1-64F0BBAF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1461-C783-4687-B5C5-60324058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9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0A8F5-3283-413C-9AB7-DCA81771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C3FB-F865-46DE-B8B2-34CD2ED6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C6F98-61E4-48C0-AB32-FEF9AC9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B16-85A6-41DE-AE28-A84B10D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D4E-7D4C-4420-BB8E-D6D2BD21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6F9A2-320B-44C4-A66B-2BC4434D3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18E5-3F91-41FD-94C4-FE809944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B8B4-880B-4FDA-BE75-3FCE7EE4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D8777-980F-4F2A-B37B-EB70836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5FF-ADF4-4605-AD4B-E3D2A753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1D33D-903F-47F2-9189-9739EA33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2705C-8731-4308-B2D8-881ADA8E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6BC4-25E4-483C-814B-145D15F8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9AD3B-C345-4B31-A3BB-CEF4CCEA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F9DC2-B768-4848-97B9-4C27656E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F298A-14A0-46A2-AFDC-CC7C862A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79737-CF31-4450-BD0A-BBC5D143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894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EA13-0C00-4FD7-A6B1-E8336DAEB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7BA4-E8BE-4C43-936E-FD6F2CB69CF1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E133-AA47-4558-9404-3482CFB9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91A75-6152-44C0-8972-E560BEA7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qinshen.tang@ntu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sg.zoom.us/j/9164109070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sudoku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obi.com/" TargetMode="External"/><Relationship Id="rId4" Type="http://schemas.openxmlformats.org/officeDocument/2006/relationships/hyperlink" Target="https://xiongpengnus.github.io/rsom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5.emf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uides.github.com/features/mastering-markdown/" TargetMode="External"/><Relationship Id="rId5" Type="http://schemas.openxmlformats.org/officeDocument/2006/relationships/hyperlink" Target="http://cs231n.github.io/python-numpy-tutorial/" TargetMode="External"/><Relationship Id="rId4" Type="http://schemas.openxmlformats.org/officeDocument/2006/relationships/hyperlink" Target="https://www.tutorialspoint.com/python3/index.ht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emf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.emf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6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hyperlink" Target="https://www.youtube.com/watch?gl=SG&amp;hl=en-GB&amp;v=ZK3O402wf1c" TargetMode="External"/><Relationship Id="rId4" Type="http://schemas.openxmlformats.org/officeDocument/2006/relationships/hyperlink" Target="https://youtube.com/playlist?list=PL0-GT3co4r2y2YErbmuJw2L5tW4Ew2O5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3/index.htm" TargetMode="External"/><Relationship Id="rId2" Type="http://schemas.openxmlformats.org/officeDocument/2006/relationships/hyperlink" Target="https://docs.python.org/3.7/tutoria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python-numpy-tutorial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xiongpengnus.github.io/rsome/" TargetMode="External"/><Relationship Id="rId3" Type="http://schemas.openxmlformats.org/officeDocument/2006/relationships/hyperlink" Target="https://en.wikipedia.org/wiki/Solver" TargetMode="External"/><Relationship Id="rId7" Type="http://schemas.openxmlformats.org/officeDocument/2006/relationships/hyperlink" Target="https://en.wikipedia.org/wiki/Mixed_integer_linear_programming" TargetMode="External"/><Relationship Id="rId2" Type="http://schemas.openxmlformats.org/officeDocument/2006/relationships/hyperlink" Target="https://en.wikipedia.org/wiki/Optimization_(mathematics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dratically_constrained_quadratic_program" TargetMode="External"/><Relationship Id="rId5" Type="http://schemas.openxmlformats.org/officeDocument/2006/relationships/hyperlink" Target="https://en.wikipedia.org/wiki/Quadratic_programming" TargetMode="External"/><Relationship Id="rId4" Type="http://schemas.openxmlformats.org/officeDocument/2006/relationships/hyperlink" Target="https://en.wikipedia.org/wiki/Linear_programm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robi.com/downloads/get-anacond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obi.com/academia/academic-program-and-licenses/" TargetMode="External"/><Relationship Id="rId2" Type="http://schemas.openxmlformats.org/officeDocument/2006/relationships/hyperlink" Target="https://www.gurobi.com/downloads/end-user-license-agreement-academ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urobi.com/downloads/gurobi-optimize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obi.com/downloads/get-anacond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features/mastering-markdow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00DE-9DDC-47AD-BEC1-C05220FA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63"/>
            <a:ext cx="9144000" cy="2056809"/>
          </a:xfrm>
        </p:spPr>
        <p:txBody>
          <a:bodyPr>
            <a:normAutofit/>
          </a:bodyPr>
          <a:lstStyle/>
          <a:p>
            <a:r>
              <a:rPr lang="en-US" sz="4800" b="1" dirty="0"/>
              <a:t>BC2410, Prescriptive Analytics</a:t>
            </a:r>
            <a:br>
              <a:rPr lang="en-US" sz="4800" dirty="0"/>
            </a:br>
            <a:br>
              <a:rPr lang="en-US" sz="4800" dirty="0"/>
            </a:br>
            <a:r>
              <a:rPr lang="en-US" sz="4000" b="1" dirty="0"/>
              <a:t>From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2E2D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4000" dirty="0"/>
              <a:t> </a:t>
            </a:r>
            <a:r>
              <a:rPr lang="en-US" sz="4000" b="1" dirty="0"/>
              <a:t>to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E022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endParaRPr lang="en-US" sz="4800" b="1" dirty="0">
              <a:solidFill>
                <a:srgbClr val="E022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F7BC5-342E-4647-BDE7-94F09576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4879" cy="964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C2FD-94C1-4A36-845C-DF9600E9B520}"/>
              </a:ext>
            </a:extLst>
          </p:cNvPr>
          <p:cNvSpPr txBox="1"/>
          <p:nvPr/>
        </p:nvSpPr>
        <p:spPr>
          <a:xfrm>
            <a:off x="3048000" y="47371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a typeface="Verdana" panose="020B0604030504040204" pitchFamily="34" charset="0"/>
              </a:rPr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255142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874E-2FE0-FB43-ABAE-A07F1C0C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3569"/>
            <a:ext cx="9144000" cy="48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7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874E-2FE0-FB43-ABAE-A07F1C0C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3569"/>
            <a:ext cx="9144000" cy="481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A145A-A749-4359-B152-899F4CDC0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065" b="97565" l="56985" r="66804"/>
                    </a14:imgEffect>
                  </a14:imgLayer>
                </a14:imgProps>
              </a:ext>
            </a:extLst>
          </a:blip>
          <a:srcRect l="55758" t="91378" r="31969" b="1748"/>
          <a:stretch/>
        </p:blipFill>
        <p:spPr>
          <a:xfrm>
            <a:off x="6650181" y="5377852"/>
            <a:ext cx="1122219" cy="3325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0AF85-EB68-4390-9EE6-58F52FD2EEA1}"/>
              </a:ext>
            </a:extLst>
          </p:cNvPr>
          <p:cNvCxnSpPr>
            <a:cxnSpLocks/>
          </p:cNvCxnSpPr>
          <p:nvPr/>
        </p:nvCxnSpPr>
        <p:spPr>
          <a:xfrm flipV="1">
            <a:off x="7224857" y="4242570"/>
            <a:ext cx="0" cy="11759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CD756D-F095-49F9-8285-26049C6F124C}"/>
              </a:ext>
            </a:extLst>
          </p:cNvPr>
          <p:cNvCxnSpPr>
            <a:cxnSpLocks/>
          </p:cNvCxnSpPr>
          <p:nvPr/>
        </p:nvCxnSpPr>
        <p:spPr>
          <a:xfrm flipV="1">
            <a:off x="7224857" y="3586555"/>
            <a:ext cx="293543" cy="6815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CB0FF-B75A-464B-A2E4-1935FB054148}"/>
              </a:ext>
            </a:extLst>
          </p:cNvPr>
          <p:cNvCxnSpPr>
            <a:cxnSpLocks/>
          </p:cNvCxnSpPr>
          <p:nvPr/>
        </p:nvCxnSpPr>
        <p:spPr>
          <a:xfrm flipV="1">
            <a:off x="7495309" y="3271445"/>
            <a:ext cx="552643" cy="3445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85D9A9-FDF4-4EE9-8309-D126E60168AE}"/>
              </a:ext>
            </a:extLst>
          </p:cNvPr>
          <p:cNvCxnSpPr>
            <a:cxnSpLocks/>
          </p:cNvCxnSpPr>
          <p:nvPr/>
        </p:nvCxnSpPr>
        <p:spPr>
          <a:xfrm flipV="1">
            <a:off x="8021782" y="2881745"/>
            <a:ext cx="303260" cy="408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6F71-B757-4B52-8787-92BBA5F3775D}"/>
              </a:ext>
            </a:extLst>
          </p:cNvPr>
          <p:cNvCxnSpPr>
            <a:cxnSpLocks/>
          </p:cNvCxnSpPr>
          <p:nvPr/>
        </p:nvCxnSpPr>
        <p:spPr>
          <a:xfrm flipV="1">
            <a:off x="8311001" y="2653915"/>
            <a:ext cx="374260" cy="246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232ABE-5F6E-475C-A132-9DDD0975BD74}"/>
              </a:ext>
            </a:extLst>
          </p:cNvPr>
          <p:cNvCxnSpPr>
            <a:cxnSpLocks/>
          </p:cNvCxnSpPr>
          <p:nvPr/>
        </p:nvCxnSpPr>
        <p:spPr>
          <a:xfrm flipV="1">
            <a:off x="8660630" y="2526133"/>
            <a:ext cx="114354" cy="149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8B02D5-B6D4-43F9-AF54-FC4879B8718B}"/>
              </a:ext>
            </a:extLst>
          </p:cNvPr>
          <p:cNvCxnSpPr>
            <a:cxnSpLocks/>
          </p:cNvCxnSpPr>
          <p:nvPr/>
        </p:nvCxnSpPr>
        <p:spPr>
          <a:xfrm flipV="1">
            <a:off x="8774984" y="2466439"/>
            <a:ext cx="97681" cy="596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Why Optimization?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FA7F4-1AE7-4D70-B20E-BC8BA9B9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Globalized economy requests businesses to compete with</a:t>
            </a:r>
          </a:p>
          <a:p>
            <a:pPr lvl="1"/>
            <a:r>
              <a:rPr lang="en-US" dirty="0"/>
              <a:t>lower cost,</a:t>
            </a:r>
          </a:p>
          <a:p>
            <a:pPr lvl="1"/>
            <a:r>
              <a:rPr lang="en-US" dirty="0"/>
              <a:t>higher efficiency, and</a:t>
            </a:r>
          </a:p>
          <a:p>
            <a:pPr lvl="1"/>
            <a:r>
              <a:rPr lang="en-US" dirty="0"/>
              <a:t>better services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782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Global Economy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83C4-B30C-4775-8983-5379B628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44A34-45DB-4C56-B550-52DADB41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83" y="1519507"/>
            <a:ext cx="8187834" cy="49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Optimizing the Global Economy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83C4-B30C-4775-8983-5379B628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Economists estimate, that all systems carry inefficiencies of up to $15 Tn, of which $4 Tn could be eliminated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A59A7-01F6-4B95-B0A8-0C4E6BC9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74" y="2777637"/>
            <a:ext cx="6851251" cy="39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Why Optimization?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FA7F4-1AE7-4D70-B20E-BC8BA9B9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Globalized economy requests businesses to compete with</a:t>
            </a:r>
          </a:p>
          <a:p>
            <a:pPr lvl="1"/>
            <a:r>
              <a:rPr lang="en-US" dirty="0"/>
              <a:t>lower cost,</a:t>
            </a:r>
          </a:p>
          <a:p>
            <a:pPr lvl="1"/>
            <a:r>
              <a:rPr lang="en-US" dirty="0"/>
              <a:t>higher efficiency, and</a:t>
            </a:r>
          </a:p>
          <a:p>
            <a:pPr lvl="1"/>
            <a:r>
              <a:rPr lang="en-US" dirty="0"/>
              <a:t>better services</a:t>
            </a:r>
          </a:p>
          <a:p>
            <a:r>
              <a:rPr lang="en-US" dirty="0"/>
              <a:t>Optimization become a key factor on which more and more firms focus to maintain and enhance their competency.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265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You Should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Mathematical Thinking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Understand the basic logic behind algorithms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Understand the general principles in optimization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Judgement on the difficulty of a problem; be able to assess the quality of a solution</a:t>
            </a:r>
          </a:p>
          <a:p>
            <a:pPr lvl="1">
              <a:defRPr/>
            </a:pPr>
            <a:endParaRPr lang="en-US" altLang="zh-CN" dirty="0">
              <a:ea typeface="宋体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itchFamily="2" charset="-122"/>
              </a:rPr>
              <a:t>Analytics Skills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Building up models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Picking the right tools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Implementing in Software</a:t>
            </a:r>
            <a:endParaRPr lang="en-US" altLang="zh-CN" dirty="0">
              <a:effectLst/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You Should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You are a(n):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Student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Business analyst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Data scientist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Project manager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Decision maker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Seller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Investor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….</a:t>
            </a:r>
          </a:p>
          <a:p>
            <a:pPr>
              <a:defRPr/>
            </a:pPr>
            <a:r>
              <a:rPr lang="en-US" altLang="zh-CN" dirty="0">
                <a:ea typeface="宋体" pitchFamily="2" charset="-122"/>
              </a:rPr>
              <a:t>I am a(n):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Instructor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Facilitator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Friend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I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Prerequisite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Linear algebra</a:t>
            </a:r>
            <a:r>
              <a:rPr lang="en-US" altLang="zh-CN" dirty="0">
                <a:ea typeface="宋体" pitchFamily="2" charset="-122"/>
              </a:rPr>
              <a:t>;</a:t>
            </a:r>
            <a:r>
              <a:rPr lang="en-US" altLang="zh-CN" dirty="0">
                <a:effectLst/>
                <a:ea typeface="宋体" pitchFamily="2" charset="-122"/>
              </a:rPr>
              <a:t> Programming</a:t>
            </a:r>
          </a:p>
          <a:p>
            <a:pPr lvl="1">
              <a:defRPr/>
            </a:pPr>
            <a:endParaRPr lang="en-US" altLang="zh-CN" dirty="0">
              <a:effectLst/>
              <a:ea typeface="宋体" pitchFamily="2" charset="-122"/>
            </a:endParaRPr>
          </a:p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Assessment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Class Participation (10%)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Group Assignment (20%)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Group Project (30%)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Problem Description: 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Optimization Modeling: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Python/RSOME Code: 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Discussion of solutions: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In-class presentation</a:t>
            </a:r>
            <a:r>
              <a:rPr lang="en-SG" altLang="zh-CN" dirty="0">
                <a:ea typeface="宋体" pitchFamily="2" charset="-122"/>
              </a:rPr>
              <a:t>:</a:t>
            </a:r>
            <a:r>
              <a:rPr lang="zh-CN" altLang="en-US" dirty="0">
                <a:ea typeface="宋体" pitchFamily="2" charset="-122"/>
              </a:rPr>
              <a:t>                                         </a:t>
            </a:r>
            <a:r>
              <a:rPr lang="en-US" altLang="zh-CN" dirty="0">
                <a:effectLst/>
                <a:ea typeface="宋体" pitchFamily="2" charset="-122"/>
              </a:rPr>
              <a:t>10%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Final Exam(40%)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7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Group Project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Apply the analytical techniques to a business problem of your choosing 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Motivation and statement of the problem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Methodology and processes of solving the problem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Analysis and interpretation of the results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Include Python code (RSOME) for solving the optimization problem.</a:t>
            </a:r>
          </a:p>
          <a:p>
            <a:pPr marL="0" indent="0"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BC1D-4410-45BF-8925-6184764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Admin Matters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131D-1B6C-432D-881E-CA459BB1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Lecturer</a:t>
            </a:r>
          </a:p>
          <a:p>
            <a:pPr lvl="1">
              <a:defRPr/>
            </a:pPr>
            <a:r>
              <a:rPr kumimoji="0" lang="en-US" dirty="0"/>
              <a:t>Dr. TANG Qinshen</a:t>
            </a:r>
          </a:p>
          <a:p>
            <a:pPr lvl="2">
              <a:defRPr/>
            </a:pPr>
            <a:r>
              <a:rPr kumimoji="0" lang="en-US" dirty="0"/>
              <a:t>Division of Information Technology &amp; Operations Management</a:t>
            </a:r>
          </a:p>
          <a:p>
            <a:pPr lvl="2">
              <a:defRPr/>
            </a:pPr>
            <a:r>
              <a:rPr kumimoji="0" lang="en-US" dirty="0"/>
              <a:t>Email: </a:t>
            </a:r>
            <a:r>
              <a:rPr kumimoji="0" lang="en-US" altLang="zh-CN" dirty="0">
                <a:hlinkClick r:id="rId3"/>
              </a:rPr>
              <a:t>q</a:t>
            </a:r>
            <a:r>
              <a:rPr kumimoji="0" lang="en-US" dirty="0">
                <a:hlinkClick r:id="rId3"/>
              </a:rPr>
              <a:t>inshen.tang@ntu.edu.sg</a:t>
            </a:r>
            <a:r>
              <a:rPr lang="en-US" dirty="0"/>
              <a:t>  </a:t>
            </a:r>
          </a:p>
          <a:p>
            <a:pPr lvl="2">
              <a:defRPr/>
            </a:pPr>
            <a:r>
              <a:rPr lang="en-US" dirty="0"/>
              <a:t>Office hour:  Thursday, 2-4 pm (S3-B1B-56 or Zoom)</a:t>
            </a:r>
          </a:p>
          <a:p>
            <a:pPr marL="914400" lvl="2" indent="0">
              <a:buNone/>
              <a:defRPr/>
            </a:pPr>
            <a:r>
              <a:rPr lang="en-US" sz="1800" dirty="0">
                <a:solidFill>
                  <a:schemeClr val="accent2"/>
                </a:solidFill>
              </a:rPr>
              <a:t>     </a:t>
            </a:r>
            <a:r>
              <a:rPr lang="en-US" sz="1800" dirty="0">
                <a:solidFill>
                  <a:srgbClr val="E02246"/>
                </a:solidFill>
              </a:rPr>
              <a:t>(Sending an email before the meeting with all your problems is preferable.)</a:t>
            </a:r>
          </a:p>
          <a:p>
            <a:pPr marL="914400" lvl="2" indent="0">
              <a:buNone/>
              <a:defRPr/>
            </a:pPr>
            <a:r>
              <a:rPr lang="en-US" dirty="0"/>
              <a:t>    </a:t>
            </a:r>
          </a:p>
          <a:p>
            <a:pPr marL="914400" lvl="2" indent="0">
              <a:buNone/>
              <a:defRPr/>
            </a:pPr>
            <a:r>
              <a:rPr lang="en-US" dirty="0"/>
              <a:t>    </a:t>
            </a:r>
            <a:r>
              <a:rPr lang="en-US" sz="2000" dirty="0"/>
              <a:t>Zoom: </a:t>
            </a:r>
            <a:r>
              <a:rPr lang="en-US" sz="2000" dirty="0">
                <a:hlinkClick r:id="rId4"/>
              </a:rPr>
              <a:t>https://ntu-sg.zoom.us/j/91641090709</a:t>
            </a:r>
            <a:r>
              <a:rPr lang="en-US" sz="2000" dirty="0"/>
              <a:t>   </a:t>
            </a:r>
          </a:p>
          <a:p>
            <a:pPr marL="914400" lvl="2" indent="0">
              <a:buNone/>
              <a:defRPr/>
            </a:pPr>
            <a:r>
              <a:rPr lang="en-US" sz="2000" dirty="0"/>
              <a:t>    Meeting ID: 916 4109 0709</a:t>
            </a:r>
          </a:p>
          <a:p>
            <a:pPr marL="914400" lvl="2" indent="0">
              <a:buNone/>
              <a:defRPr/>
            </a:pPr>
            <a:r>
              <a:rPr lang="en-US" sz="2000" dirty="0"/>
              <a:t>    Passcode: 668352</a:t>
            </a:r>
          </a:p>
        </p:txBody>
      </p:sp>
    </p:spTree>
    <p:extLst>
      <p:ext uri="{BB962C8B-B14F-4D97-AF65-F5344CB8AC3E}">
        <p14:creationId xmlns:p14="http://schemas.microsoft.com/office/powerpoint/2010/main" val="232880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BC2-3B2F-4CC9-90DE-8188C419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Some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6447C-F3B7-44EE-9201-CE0FE928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Please bring your laptop </a:t>
            </a:r>
          </a:p>
          <a:p>
            <a:endParaRPr lang="en-SG" dirty="0"/>
          </a:p>
          <a:p>
            <a:r>
              <a:rPr lang="en-SG" dirty="0"/>
              <a:t>COVID-19 safe regularizations</a:t>
            </a:r>
          </a:p>
          <a:p>
            <a:pPr lvl="1"/>
            <a:r>
              <a:rPr lang="en-SG" dirty="0"/>
              <a:t>Face mask must be worn at all times</a:t>
            </a:r>
          </a:p>
          <a:p>
            <a:pPr lvl="1"/>
            <a:r>
              <a:rPr lang="en-SG" dirty="0"/>
              <a:t>Please strictly follow the sitting plans</a:t>
            </a:r>
          </a:p>
        </p:txBody>
      </p:sp>
    </p:spTree>
    <p:extLst>
      <p:ext uri="{BB962C8B-B14F-4D97-AF65-F5344CB8AC3E}">
        <p14:creationId xmlns:p14="http://schemas.microsoft.com/office/powerpoint/2010/main" val="265936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Linear Optimization Problem (LOP)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ea typeface="ＭＳ Ｐゴシック" charset="-128"/>
              </a:rPr>
              <a:t>Decision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variables</a:t>
            </a:r>
            <a:r>
              <a:rPr kumimoji="0" lang="en-US" altLang="zh-CN" dirty="0">
                <a:ea typeface="ＭＳ Ｐゴシック" charset="-128"/>
              </a:rPr>
              <a:t>, denoted by unknowns. Say,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z</a:t>
            </a:r>
            <a:r>
              <a:rPr kumimoji="0" lang="en-US" altLang="zh-CN" dirty="0">
                <a:ea typeface="ＭＳ Ｐゴシック" charset="-128"/>
              </a:rPr>
              <a:t>… (or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3</a:t>
            </a:r>
            <a:r>
              <a:rPr kumimoji="0" lang="en-US" altLang="zh-CN" dirty="0">
                <a:ea typeface="ＭＳ Ｐゴシック" charset="-128"/>
              </a:rPr>
              <a:t>)</a:t>
            </a:r>
          </a:p>
          <a:p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Data</a:t>
            </a:r>
            <a:r>
              <a:rPr kumimoji="0" lang="en-US" altLang="zh-CN" dirty="0">
                <a:ea typeface="ＭＳ Ｐゴシック" charset="-128"/>
              </a:rPr>
              <a:t>,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kumimoji="0" lang="en-US" altLang="zh-CN" dirty="0">
                <a:ea typeface="ＭＳ Ｐゴシック" charset="-128"/>
              </a:rPr>
              <a:t>denoted by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</a:t>
            </a:r>
            <a:r>
              <a:rPr kumimoji="0" lang="en-US" altLang="zh-CN" dirty="0">
                <a:ea typeface="ＭＳ Ｐゴシック" charset="-128"/>
              </a:rPr>
              <a:t>…(parameters)</a:t>
            </a:r>
            <a:endParaRPr kumimoji="0" lang="en-US" altLang="zh-CN" dirty="0">
              <a:solidFill>
                <a:srgbClr val="FF0000"/>
              </a:solidFill>
              <a:ea typeface="ＭＳ Ｐゴシック" charset="-128"/>
            </a:endParaRPr>
          </a:p>
          <a:p>
            <a:r>
              <a:rPr kumimoji="0" lang="en-US" altLang="zh-CN" dirty="0">
                <a:ea typeface="ＭＳ Ｐゴシック" charset="-128"/>
              </a:rPr>
              <a:t>An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objective function</a:t>
            </a:r>
            <a:r>
              <a:rPr kumimoji="0" lang="en-US" altLang="zh-CN" dirty="0">
                <a:ea typeface="ＭＳ Ｐゴシック" charset="-128"/>
              </a:rPr>
              <a:t>, say 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2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+3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-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z</a:t>
            </a:r>
            <a:r>
              <a:rPr kumimoji="0" lang="en-US" altLang="zh-CN" dirty="0">
                <a:ea typeface="ＭＳ Ｐゴシック" charset="-128"/>
              </a:rPr>
              <a:t>, to be minimized/maximized</a:t>
            </a:r>
          </a:p>
          <a:p>
            <a:r>
              <a:rPr kumimoji="0" lang="en-US" altLang="zh-CN" dirty="0">
                <a:ea typeface="ＭＳ Ｐゴシック" charset="-128"/>
              </a:rPr>
              <a:t>A set of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constraints</a:t>
            </a:r>
            <a:r>
              <a:rPr kumimoji="0" lang="en-US" altLang="zh-CN" dirty="0">
                <a:ea typeface="ＭＳ Ｐゴシック" charset="-128"/>
              </a:rPr>
              <a:t>, denoted by equations or inequalities</a:t>
            </a:r>
          </a:p>
          <a:p>
            <a:pPr marL="0" indent="0"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2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General Framework</a:t>
            </a:r>
          </a:p>
        </p:txBody>
      </p:sp>
      <p:pic>
        <p:nvPicPr>
          <p:cNvPr id="2560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91" y="2505589"/>
            <a:ext cx="8589963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64F9B-8041-4E05-9B2C-511AEC18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Optimization Problem (LOP)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Formulation of LOP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What is a linear function?</a:t>
            </a:r>
          </a:p>
          <a:p>
            <a:endParaRPr kumimoji="0" lang="en-US" altLang="zh-CN" dirty="0">
              <a:ea typeface="ＭＳ Ｐゴシック" charset="-128"/>
            </a:endParaRPr>
          </a:p>
          <a:p>
            <a:endParaRPr kumimoji="0" lang="zh-CN" altLang="en-US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Where does LOP arise?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Management – manufacturing, banking, marketing, transportation, communication, 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Engineering – design of products, data analysis, 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Science – medicine, biology, geometry, chemistry, physics,…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Sudoku</a:t>
            </a:r>
            <a:endParaRPr kumimoji="0" lang="en-US" altLang="zh-CN" dirty="0">
              <a:ea typeface="ＭＳ Ｐゴシック" charset="-128"/>
              <a:hlinkClick r:id="rId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A LOP Example:</a:t>
            </a:r>
          </a:p>
        </p:txBody>
      </p:sp>
      <p:graphicFrame>
        <p:nvGraphicFramePr>
          <p:cNvPr id="63543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767715"/>
              </p:ext>
            </p:extLst>
          </p:nvPr>
        </p:nvGraphicFramePr>
        <p:xfrm>
          <a:off x="838200" y="3429000"/>
          <a:ext cx="10515598" cy="2819402"/>
        </p:xfrm>
        <a:graphic>
          <a:graphicData uri="http://schemas.openxmlformats.org/drawingml/2006/table">
            <a:tbl>
              <a:tblPr/>
              <a:tblGrid>
                <a:gridCol w="297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Desk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Chair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Avail.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Profit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Finish Hrs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Carpentry </a:t>
                      </a:r>
                      <a:r>
                        <a:rPr kumimoji="0" lang="en-US" altLang="zh-CN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Hrs</a:t>
                      </a:r>
                      <a:endParaRPr kumimoji="0" lang="en-US" altLang="zh-CN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5177E02A-BC8B-47ED-8994-CF481C410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13895"/>
            <a:ext cx="10515600" cy="16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ea typeface="ＭＳ Ｐゴシック" charset="-128"/>
              </a:rPr>
              <a:t>A furniture company makes tables and chairs</a:t>
            </a:r>
          </a:p>
          <a:p>
            <a:r>
              <a:rPr lang="en-US" altLang="zh-CN" sz="2800" dirty="0">
                <a:ea typeface="ＭＳ Ｐゴシック" charset="-128"/>
              </a:rPr>
              <a:t>Production require wood, finishing labor and carpentry labor.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0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>
                <a:ea typeface="ＭＳ Ｐゴシック" charset="-128"/>
              </a:rPr>
              <a:t>LOP Example: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C2B69-FD01-451B-B3EC-E95EFD60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12" y="1947119"/>
            <a:ext cx="6378575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LOP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591737-781C-44B3-853D-E756C2B6B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maximize (or minimize) a linear function (called the objective function) of the decision variables. </a:t>
            </a:r>
          </a:p>
          <a:p>
            <a:r>
              <a:rPr lang="en-US" dirty="0"/>
              <a:t> Decision variables must satisfy a set of constraints. Each constraint must be a linear equation ( = ) or linear inequality ( &gt;= or &lt;=).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>
                <a:ea typeface="ＭＳ Ｐゴシック" charset="-128"/>
              </a:rPr>
              <a:t>LOP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09F03-F3F3-43F1-A4D6-DBD9C220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sign restriction is associated with each decision variable.  However, a variable may be unrestricted in sign (say, temperature).</a:t>
            </a:r>
          </a:p>
          <a:p>
            <a:r>
              <a:rPr lang="en-US" dirty="0"/>
              <a:t> By convention, constraints are written such that all the decision variables are on the LHS, while the constant is on the RHS.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CCEC-1DFC-4E8D-9FE0-D32C0D46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</a:p>
        </p:txBody>
      </p:sp>
      <p:sp>
        <p:nvSpPr>
          <p:cNvPr id="3993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GB" altLang="en-US" dirty="0">
                <a:ea typeface="ＭＳ Ｐゴシック" charset="-128"/>
              </a:rPr>
              <a:t>A </a:t>
            </a:r>
            <a:r>
              <a:rPr kumimoji="0" lang="en-US" altLang="en-US" b="1" dirty="0">
                <a:ea typeface="ＭＳ Ｐゴシック" charset="-128"/>
              </a:rPr>
              <a:t>set</a:t>
            </a:r>
            <a:r>
              <a:rPr kumimoji="0" lang="en-US" altLang="en-US" dirty="0">
                <a:ea typeface="ＭＳ Ｐゴシック" charset="-128"/>
              </a:rPr>
              <a:t> is a collection of distinct objects.</a:t>
            </a:r>
          </a:p>
          <a:p>
            <a:pPr lvl="1" eaLnBrk="1" hangingPunct="1"/>
            <a:r>
              <a:rPr kumimoji="0" lang="en-US" altLang="en-US" dirty="0"/>
              <a:t>Check Wiki  “Set”</a:t>
            </a:r>
          </a:p>
          <a:p>
            <a:pPr eaLnBrk="1" hangingPunct="1"/>
            <a:r>
              <a:rPr kumimoji="0" lang="en-US" altLang="en-US" dirty="0">
                <a:ea typeface="ＭＳ Ｐゴシック" charset="-128"/>
              </a:rPr>
              <a:t>Examples:</a:t>
            </a:r>
            <a:endParaRPr kumimoji="0" lang="en-GB" altLang="en-US" dirty="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kumimoji="0" lang="en-GB" altLang="en-US" dirty="0">
              <a:latin typeface="Rockwell" charset="0"/>
              <a:ea typeface="ＭＳ Ｐゴシック" charset="-128"/>
            </a:endParaRPr>
          </a:p>
        </p:txBody>
      </p:sp>
      <p:pic>
        <p:nvPicPr>
          <p:cNvPr id="39940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95600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883706"/>
            <a:ext cx="4394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889653"/>
            <a:ext cx="2336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BC1D-4410-45BF-8925-6184764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Admin Matters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131D-1B6C-432D-881E-CA459BB1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Mode</a:t>
            </a:r>
            <a:r>
              <a:rPr kumimoji="0" lang="en-US" altLang="en-US" dirty="0">
                <a:ea typeface="ＭＳ Ｐゴシック" charset="-128"/>
              </a:rPr>
              <a:t> –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Weekly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Lecture (4 </a:t>
            </a:r>
            <a:r>
              <a:rPr lang="en-US" altLang="en-US" dirty="0" err="1">
                <a:ea typeface="ＭＳ Ｐゴシック" charset="-128"/>
              </a:rPr>
              <a:t>hrs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Refer to </a:t>
            </a:r>
            <a:r>
              <a:rPr lang="en-US" altLang="zh-CN" sz="2000" b="1" dirty="0" err="1"/>
              <a:t>NTULearn</a:t>
            </a:r>
            <a:r>
              <a:rPr lang="en-US" altLang="en-US" sz="2000" dirty="0"/>
              <a:t> regularly for lessons updates and announcements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ea typeface="ＭＳ Ｐゴシック" charset="-128"/>
              </a:rPr>
              <a:t>References</a:t>
            </a:r>
            <a:r>
              <a:rPr lang="en-US" altLang="en-US" sz="2400" dirty="0">
                <a:ea typeface="ＭＳ Ｐゴシック" charset="-128"/>
              </a:rPr>
              <a:t> (</a:t>
            </a:r>
            <a:r>
              <a:rPr lang="en-US" altLang="en-US" sz="2400" dirty="0">
                <a:solidFill>
                  <a:srgbClr val="E02246"/>
                </a:solidFill>
              </a:rPr>
              <a:t>Not mandatory</a:t>
            </a:r>
            <a:r>
              <a:rPr lang="en-SG" altLang="en-US" sz="2400" dirty="0">
                <a:solidFill>
                  <a:srgbClr val="E02246"/>
                </a:solidFill>
              </a:rPr>
              <a:t>;</a:t>
            </a:r>
            <a:r>
              <a:rPr lang="zh-CN" altLang="en-US" sz="2400" dirty="0">
                <a:solidFill>
                  <a:srgbClr val="E02246"/>
                </a:solidFill>
              </a:rPr>
              <a:t> </a:t>
            </a:r>
            <a:r>
              <a:rPr lang="en-US" altLang="en-US" sz="2400" dirty="0">
                <a:solidFill>
                  <a:srgbClr val="E02246"/>
                </a:solidFill>
              </a:rPr>
              <a:t>lecture notes provided will be sufficient</a:t>
            </a:r>
            <a:r>
              <a:rPr lang="en-US" altLang="en-US" sz="2400" dirty="0">
                <a:ea typeface="ＭＳ Ｐゴシック" charset="-128"/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/>
              <a:t>Python Programming 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3"/>
              </a:rPr>
              <a:t>https://docs.python.org/3/tutorial/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/>
              <a:t>RSOME Python Package 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4"/>
              </a:rPr>
              <a:t>https://xiongpengnus.github.io/rsome/</a:t>
            </a:r>
            <a:r>
              <a:rPr lang="en-SG" altLang="en-US" sz="1600" dirty="0"/>
              <a:t>. Developed by </a:t>
            </a:r>
            <a:r>
              <a:rPr lang="en-SG" altLang="en-US" sz="1600" dirty="0" err="1"/>
              <a:t>Dr.</a:t>
            </a:r>
            <a:r>
              <a:rPr lang="en-SG" altLang="en-US" sz="1600" dirty="0"/>
              <a:t> CHEN Zhi and </a:t>
            </a:r>
            <a:r>
              <a:rPr lang="en-SG" altLang="en-US" sz="1600" dirty="0" err="1"/>
              <a:t>Dr.</a:t>
            </a:r>
            <a:r>
              <a:rPr lang="en-SG" altLang="en-US" sz="1600" dirty="0"/>
              <a:t> XIONG Peng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 err="1"/>
              <a:t>Gurobi</a:t>
            </a:r>
            <a:r>
              <a:rPr lang="en-US" altLang="en-US" sz="2000" b="1" dirty="0"/>
              <a:t> Optimization solver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5"/>
              </a:rPr>
              <a:t>http://www.gurobi.com/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Gerard  </a:t>
            </a:r>
            <a:r>
              <a:rPr lang="en-US" altLang="en-US" sz="2000" dirty="0" err="1"/>
              <a:t>Cornuejols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Reha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Tütüncü</a:t>
            </a:r>
            <a:r>
              <a:rPr lang="en-US" altLang="en-US" sz="2000" dirty="0"/>
              <a:t>. </a:t>
            </a:r>
            <a:r>
              <a:rPr lang="en-US" altLang="en-US" sz="2000" b="1" dirty="0"/>
              <a:t>Optimization Methods in Finance</a:t>
            </a:r>
            <a:r>
              <a:rPr lang="en-US" altLang="en-US" sz="2000" dirty="0"/>
              <a:t>. Vol. 5. Cambridge University Press.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Frederick S. Hillier. </a:t>
            </a:r>
            <a:r>
              <a:rPr lang="en-US" altLang="en-US" sz="2000" b="1" dirty="0"/>
              <a:t>Introduction to Operations Research</a:t>
            </a:r>
            <a:r>
              <a:rPr lang="en-US" altLang="en-US" sz="2000" dirty="0"/>
              <a:t>. Tata McGraw-Hill Education, 2012.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Christian Albright and Wayne L. Winston. </a:t>
            </a:r>
            <a:r>
              <a:rPr lang="en-US" altLang="en-US" sz="2000" b="1" dirty="0"/>
              <a:t>Business Analytics: Data Analysis and Decision Making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Cangage</a:t>
            </a:r>
            <a:r>
              <a:rPr lang="en-US" altLang="en-US" sz="2000" dirty="0"/>
              <a:t> Learning, 2015.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Dimitris Bertsimas, Allison O'Hair and Bill </a:t>
            </a:r>
            <a:r>
              <a:rPr lang="en-US" altLang="en-US" sz="2000" dirty="0" err="1"/>
              <a:t>Pulleyblank</a:t>
            </a:r>
            <a:r>
              <a:rPr lang="en-US" altLang="en-US" sz="2000" dirty="0"/>
              <a:t>. </a:t>
            </a:r>
            <a:r>
              <a:rPr lang="en-US" altLang="en-US" sz="2000" b="1" dirty="0"/>
              <a:t>The Analytics Edge</a:t>
            </a:r>
            <a:r>
              <a:rPr lang="en-US" altLang="en-US" sz="2000" dirty="0"/>
              <a:t>, Dynamic Ideas, 2016. ISBN: 978-0989910897.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Gilbert Strang. </a:t>
            </a:r>
            <a:r>
              <a:rPr lang="en-US" altLang="en-US" sz="2000" b="1" dirty="0"/>
              <a:t>Introduction to Linear Algebra</a:t>
            </a:r>
            <a:r>
              <a:rPr lang="en-US" altLang="en-US" sz="2000" dirty="0"/>
              <a:t>. 5th ed. Wellesley, MA: Wellesley-Cambridge Press, February 2016. ISBN: 9780980232776</a:t>
            </a:r>
          </a:p>
        </p:txBody>
      </p:sp>
    </p:spTree>
    <p:extLst>
      <p:ext uri="{BB962C8B-B14F-4D97-AF65-F5344CB8AC3E}">
        <p14:creationId xmlns:p14="http://schemas.microsoft.com/office/powerpoint/2010/main" val="418230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62400"/>
            <a:ext cx="217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1866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803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08300"/>
            <a:ext cx="7556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A2F947-C8F5-42FE-B09A-6CB668AE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D0E200F-14B9-4E4C-9D4F-7D60716A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</a:p>
        </p:txBody>
      </p:sp>
      <p:sp>
        <p:nvSpPr>
          <p:cNvPr id="4198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Membership</a:t>
            </a: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zh-CN" altLang="en-US" dirty="0">
              <a:latin typeface="Rockwell" charset="0"/>
              <a:ea typeface="ＭＳ Ｐゴシック" charset="-128"/>
            </a:endParaRPr>
          </a:p>
        </p:txBody>
      </p:sp>
      <p:pic>
        <p:nvPicPr>
          <p:cNvPr id="41988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73" y="2947051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2947051"/>
            <a:ext cx="1866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39" y="2947051"/>
            <a:ext cx="1803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73" y="3760599"/>
            <a:ext cx="2336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3760599"/>
            <a:ext cx="2463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17" y="4497947"/>
            <a:ext cx="1993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4574147"/>
            <a:ext cx="13081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C49C9F-C5CB-4CB2-8690-5F63A5D42048}"/>
              </a:ext>
            </a:extLst>
          </p:cNvPr>
          <p:cNvCxnSpPr/>
          <p:nvPr/>
        </p:nvCxnSpPr>
        <p:spPr>
          <a:xfrm>
            <a:off x="6096000" y="2499360"/>
            <a:ext cx="0" cy="3048000"/>
          </a:xfrm>
          <a:prstGeom prst="line">
            <a:avLst/>
          </a:prstGeom>
          <a:ln w="28575">
            <a:solidFill>
              <a:srgbClr val="2E2D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dirty="0">
                <a:cs typeface="ＭＳ Ｐゴシック" charset="0"/>
              </a:rPr>
              <a:t>Basic operations</a:t>
            </a:r>
          </a:p>
          <a:p>
            <a:pPr lvl="1" eaLnBrk="1" hangingPunct="1">
              <a:defRPr/>
            </a:pPr>
            <a:r>
              <a:rPr kumimoji="0" lang="en-US" dirty="0">
                <a:ea typeface="ＭＳ Ｐゴシック" charset="0"/>
                <a:cs typeface="ＭＳ Ｐゴシック" charset="0"/>
              </a:rPr>
              <a:t>Union</a:t>
            </a:r>
          </a:p>
          <a:p>
            <a:pPr lvl="1" eaLnBrk="1" hangingPunct="1">
              <a:defRPr/>
            </a:pPr>
            <a:r>
              <a:rPr kumimoji="0" lang="en-US" dirty="0">
                <a:ea typeface="ＭＳ Ｐゴシック" charset="0"/>
                <a:cs typeface="ＭＳ Ｐゴシック" charset="0"/>
              </a:rPr>
              <a:t>Intersection</a:t>
            </a:r>
            <a:endParaRPr kumimoji="0" lang="en-GB" dirty="0"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endParaRPr kumimoji="0" lang="en-GB" dirty="0">
              <a:latin typeface="Rockwel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3012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60247"/>
            <a:ext cx="1181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10267"/>
            <a:ext cx="1181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A4B4E5-840A-4A95-AB76-96347B46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Special Sets</a:t>
            </a:r>
            <a:endParaRPr kumimoji="0" lang="en-GB" altLang="zh-CN">
              <a:ea typeface="ＭＳ Ｐゴシック" charset="-128"/>
            </a:endParaRPr>
          </a:p>
        </p:txBody>
      </p:sp>
      <p:pic>
        <p:nvPicPr>
          <p:cNvPr id="40964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46" y="4975859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46" y="5649194"/>
            <a:ext cx="51054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46" y="1993622"/>
            <a:ext cx="5672667" cy="2743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5D23FD-53FE-4A46-AFD3-280F50AB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GB" altLang="zh-CN">
                <a:ea typeface="ＭＳ Ｐゴシック" charset="-128"/>
              </a:rPr>
              <a:t>Summation</a:t>
            </a:r>
          </a:p>
        </p:txBody>
      </p:sp>
      <p:pic>
        <p:nvPicPr>
          <p:cNvPr id="45060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99" y="3140478"/>
            <a:ext cx="59309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99" y="1992236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236"/>
            <a:ext cx="20193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99" y="4834820"/>
            <a:ext cx="30734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FA8C9D-B432-46F1-8A1F-B07A6BB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04" y="2362200"/>
            <a:ext cx="62103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814" y="4221803"/>
            <a:ext cx="2794000" cy="1231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412ABD-4D4F-469F-A9FC-C2F092E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90BDC8-463A-42F7-AE19-07B51D48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Linear Algebra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Scalar</a:t>
            </a:r>
          </a:p>
          <a:p>
            <a:pPr lvl="1" eaLnBrk="1" hangingPunct="1">
              <a:defRPr/>
            </a:pPr>
            <a:r>
              <a:rPr kumimoji="0" lang="en-GB" dirty="0">
                <a:ea typeface="ＭＳ Ｐゴシック" charset="0"/>
                <a:cs typeface="ＭＳ Ｐゴシック" charset="0"/>
              </a:rPr>
              <a:t>Variable described by a single number</a:t>
            </a:r>
          </a:p>
          <a:p>
            <a:pPr marL="457200" lvl="1" indent="0">
              <a:buNone/>
              <a:defRPr/>
            </a:pPr>
            <a:endParaRPr kumimoji="0" lang="en-GB" dirty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Vector</a:t>
            </a:r>
          </a:p>
          <a:p>
            <a:pPr lvl="1" eaLnBrk="1" hangingPunct="1">
              <a:defRPr/>
            </a:pPr>
            <a:r>
              <a:rPr kumimoji="0" lang="en-GB" dirty="0">
                <a:ea typeface="ＭＳ Ｐゴシック" charset="0"/>
                <a:cs typeface="ＭＳ Ｐゴシック" charset="0"/>
              </a:rPr>
              <a:t>Column of numbers</a:t>
            </a:r>
          </a:p>
          <a:p>
            <a:pPr marL="457200" lvl="1" indent="0">
              <a:buNone/>
              <a:defRPr/>
            </a:pPr>
            <a:endParaRPr kumimoji="0" lang="en-GB" dirty="0">
              <a:latin typeface="Rockwel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08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81810"/>
            <a:ext cx="1066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1" y="4184650"/>
            <a:ext cx="13843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1" y="1781810"/>
            <a:ext cx="11303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3558540"/>
            <a:ext cx="2886075" cy="2308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DCBE7-0AD3-4CE9-8778-6D17EB4E6397}"/>
              </a:ext>
            </a:extLst>
          </p:cNvPr>
          <p:cNvSpPr txBox="1"/>
          <p:nvPr/>
        </p:nvSpPr>
        <p:spPr>
          <a:xfrm>
            <a:off x="965915" y="6230064"/>
            <a:ext cx="10260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02246"/>
                </a:solidFill>
              </a:rPr>
              <a:t>Essence of Linear Algebra: https://youtube.com/playlist?list=PL0-GT3co4r2y2YErbmuJw2L5tW4Ew2O5B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1008F0C3-98A2-41B6-9A28-0FD8C403B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439" y="5517590"/>
            <a:ext cx="1340410" cy="1340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Matrices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zh-CN" sz="2400" dirty="0">
                <a:ea typeface="ＭＳ Ｐゴシック" charset="-128"/>
              </a:rPr>
              <a:t>Rectangular display of vectors in rows and columns</a:t>
            </a:r>
          </a:p>
          <a:p>
            <a:pPr lvl="1" eaLnBrk="1" hangingPunct="1"/>
            <a:r>
              <a:rPr lang="en-GB" altLang="zh-CN" sz="2000" dirty="0"/>
              <a:t>Defined as rows x columns (R x C)</a:t>
            </a:r>
            <a:endParaRPr lang="en-GB" altLang="zh-CN" sz="2000" dirty="0">
              <a:ea typeface="ＭＳ Ｐゴシック" charset="-128"/>
            </a:endParaRPr>
          </a:p>
          <a:p>
            <a:pPr eaLnBrk="1" hangingPunct="1"/>
            <a:r>
              <a:rPr lang="en-GB" altLang="zh-CN" sz="2400" dirty="0">
                <a:ea typeface="ＭＳ Ｐゴシック" charset="-128"/>
              </a:rPr>
              <a:t>Vector is just a n x 1 matrix</a:t>
            </a:r>
          </a:p>
          <a:p>
            <a:pPr eaLnBrk="1" hangingPunct="1"/>
            <a:endParaRPr lang="en-GB" altLang="zh-CN" sz="2400" dirty="0">
              <a:latin typeface="Rockwell" charset="0"/>
              <a:ea typeface="ＭＳ Ｐゴシック" charset="-128"/>
            </a:endParaRPr>
          </a:p>
          <a:p>
            <a:pPr eaLnBrk="1" hangingPunct="1"/>
            <a:endParaRPr lang="en-GB" altLang="zh-CN" sz="2400" dirty="0">
              <a:latin typeface="Rockwell" charset="0"/>
              <a:ea typeface="ＭＳ Ｐゴシック" charset="-128"/>
            </a:endParaRPr>
          </a:p>
        </p:txBody>
      </p:sp>
      <p:sp>
        <p:nvSpPr>
          <p:cNvPr id="48131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3886200"/>
            <a:ext cx="20955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31" y="3111500"/>
            <a:ext cx="53594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Columns of Matrices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8EC44-B412-4E4C-A285-CBFDAD5B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154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49156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005898"/>
            <a:ext cx="37084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901248"/>
            <a:ext cx="10541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3040459"/>
            <a:ext cx="4711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1366044"/>
            <a:ext cx="54737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2280444"/>
            <a:ext cx="42418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Transposition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34C7E0-4302-4ADF-952B-15F508FDF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over its main diagonal: </a:t>
            </a:r>
          </a:p>
          <a:p>
            <a:pPr lvl="1"/>
            <a:r>
              <a:rPr lang="en-US" dirty="0"/>
              <a:t>Write the rows of A as the columns of A</a:t>
            </a:r>
          </a:p>
          <a:p>
            <a:endParaRPr lang="en-US" dirty="0"/>
          </a:p>
        </p:txBody>
      </p:sp>
      <p:pic>
        <p:nvPicPr>
          <p:cNvPr id="50179" name="Picture 2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667000"/>
            <a:ext cx="3343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476346"/>
            <a:ext cx="96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5290106"/>
            <a:ext cx="1955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3800" dirty="0">
                <a:ea typeface="ＭＳ Ｐゴシック" charset="-128"/>
              </a:rPr>
              <a:t>Coding Platform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ＭＳ Ｐゴシック" charset="-128"/>
              </a:rPr>
              <a:t> Programming in Python expected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charset="-128"/>
              </a:rPr>
              <a:t>Tutorials can be found here:</a:t>
            </a:r>
          </a:p>
          <a:p>
            <a:pPr lvl="2"/>
            <a:r>
              <a:rPr lang="en-US" altLang="en-US" sz="1050" dirty="0">
                <a:ea typeface="ＭＳ Ｐゴシック" charset="-128"/>
                <a:hlinkClick r:id="rId3"/>
              </a:rPr>
              <a:t>https://docs.python.org/3.6/tutorial/index.html</a:t>
            </a:r>
            <a:endParaRPr lang="en-US" altLang="en-US" sz="1050" dirty="0">
              <a:ea typeface="ＭＳ Ｐゴシック" charset="-128"/>
            </a:endParaRPr>
          </a:p>
          <a:p>
            <a:pPr lvl="2"/>
            <a:r>
              <a:rPr lang="en-US" altLang="en-US" sz="1050" dirty="0">
                <a:ea typeface="ＭＳ Ｐゴシック" charset="-128"/>
                <a:hlinkClick r:id="rId4"/>
              </a:rPr>
              <a:t>https://www.tutorialspoint.com/python3/index.htm</a:t>
            </a:r>
            <a:endParaRPr lang="en-US" altLang="en-US" sz="1050" dirty="0">
              <a:ea typeface="ＭＳ Ｐゴシック" charset="-128"/>
            </a:endParaRPr>
          </a:p>
          <a:p>
            <a:pPr lvl="2"/>
            <a:r>
              <a:rPr lang="en-US" altLang="en-US" sz="1050" dirty="0">
                <a:ea typeface="ＭＳ Ｐゴシック" charset="-128"/>
                <a:hlinkClick r:id="rId5"/>
              </a:rPr>
              <a:t>http://cs231n.github.io/python-numpy-tutorial/</a:t>
            </a:r>
            <a:r>
              <a:rPr lang="en-US" altLang="en-US" sz="1050" dirty="0">
                <a:ea typeface="ＭＳ Ｐゴシック" charset="-128"/>
              </a:rPr>
              <a:t> </a:t>
            </a:r>
          </a:p>
          <a:p>
            <a:r>
              <a:rPr kumimoji="0" lang="en-US" altLang="en-US" dirty="0" err="1">
                <a:ea typeface="ＭＳ Ｐゴシック" charset="-128"/>
              </a:rPr>
              <a:t>Jupyter</a:t>
            </a:r>
            <a:r>
              <a:rPr kumimoji="0" lang="en-US" altLang="en-US" dirty="0">
                <a:ea typeface="ＭＳ Ｐゴシック" charset="-128"/>
              </a:rPr>
              <a:t> Notebook</a:t>
            </a:r>
          </a:p>
          <a:p>
            <a:pPr lvl="1"/>
            <a:r>
              <a:rPr lang="en-US" altLang="en-US" dirty="0"/>
              <a:t>Available in Anaconda</a:t>
            </a:r>
          </a:p>
          <a:p>
            <a:pPr lvl="1"/>
            <a:r>
              <a:rPr lang="en-US" altLang="en-US" dirty="0"/>
              <a:t>More convenient interactive environment</a:t>
            </a:r>
          </a:p>
          <a:p>
            <a:pPr lvl="1"/>
            <a:r>
              <a:rPr lang="en-US" altLang="en-US" dirty="0"/>
              <a:t>Better illustration and readability by combining code with </a:t>
            </a:r>
            <a:r>
              <a:rPr lang="en-US" altLang="en-US" dirty="0">
                <a:hlinkClick r:id="rId6"/>
              </a:rPr>
              <a:t>Markdown</a:t>
            </a:r>
            <a:endParaRPr lang="en-US" altLang="en-US" dirty="0"/>
          </a:p>
          <a:p>
            <a:pPr lvl="1"/>
            <a:r>
              <a:rPr lang="en-US" dirty="0"/>
              <a:t>Project will be based 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altLang="en-US" dirty="0"/>
          </a:p>
          <a:p>
            <a:pPr marL="914400" lvl="2" indent="0">
              <a:buNone/>
            </a:pPr>
            <a:endParaRPr lang="en-US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453675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Rows of Matrices</a:t>
            </a:r>
          </a:p>
        </p:txBody>
      </p:sp>
      <p:sp>
        <p:nvSpPr>
          <p:cNvPr id="51202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51203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98791"/>
            <a:ext cx="29718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007360"/>
            <a:ext cx="3987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033010"/>
            <a:ext cx="939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05535"/>
            <a:ext cx="4394200" cy="246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2078164"/>
            <a:ext cx="41529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Matrix Calculations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zh-CN" dirty="0">
                <a:ea typeface="ＭＳ Ｐゴシック" charset="-128"/>
              </a:rPr>
              <a:t>Addition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Commutative: 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=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Associative:  (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)+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C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=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+(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C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)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Size of matrix must agree</a:t>
            </a:r>
            <a:endParaRPr lang="en-GB" altLang="zh-CN" dirty="0">
              <a:ea typeface="ＭＳ Ｐゴシック" charset="-128"/>
            </a:endParaRPr>
          </a:p>
          <a:p>
            <a:r>
              <a:rPr lang="en-GB" sz="2800" dirty="0"/>
              <a:t>Subtraction</a:t>
            </a:r>
          </a:p>
          <a:p>
            <a:pPr lvl="1"/>
            <a:r>
              <a:rPr lang="en-US" dirty="0"/>
              <a:t>By adding a negative matrix</a:t>
            </a:r>
          </a:p>
          <a:p>
            <a:pPr marL="0" indent="0">
              <a:buNone/>
            </a:pPr>
            <a:endParaRPr lang="en-GB" sz="2800" dirty="0"/>
          </a:p>
          <a:p>
            <a:endParaRPr lang="en-GB" altLang="zh-CN" dirty="0">
              <a:ea typeface="ＭＳ Ｐゴシック" charset="-128"/>
            </a:endParaRPr>
          </a:p>
          <a:p>
            <a:pPr lvl="1" eaLnBrk="1" hangingPunct="1"/>
            <a:endParaRPr lang="en-GB" altLang="zh-CN" sz="2000" dirty="0">
              <a:ea typeface="ＭＳ Ｐゴシック" charset="-128"/>
            </a:endParaRPr>
          </a:p>
          <a:p>
            <a:pPr lvl="1" eaLnBrk="1" hangingPunct="1"/>
            <a:endParaRPr lang="en-GB" altLang="zh-CN" sz="2000" dirty="0">
              <a:ea typeface="ＭＳ Ｐゴシック" charset="-128"/>
            </a:endParaRPr>
          </a:p>
        </p:txBody>
      </p:sp>
      <p:pic>
        <p:nvPicPr>
          <p:cNvPr id="52228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30" y="4297680"/>
            <a:ext cx="55753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Scalar multiplication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Scalar x matrix = scalar multiplication</a:t>
            </a:r>
          </a:p>
        </p:txBody>
      </p:sp>
      <p:pic>
        <p:nvPicPr>
          <p:cNvPr id="53251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381250"/>
            <a:ext cx="4813300" cy="96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Scalar multiplication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Line segment:</a:t>
            </a:r>
          </a:p>
        </p:txBody>
      </p:sp>
      <p:pic>
        <p:nvPicPr>
          <p:cNvPr id="5" name="Picture 2" descr="latex-image-1.pdf">
            <a:extLst>
              <a:ext uri="{FF2B5EF4-FFF2-40B4-BE49-F238E27FC236}">
                <a16:creationId xmlns:a16="http://schemas.microsoft.com/office/drawing/2014/main" id="{308823F6-E732-4FEA-B92F-2B7B8C0E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381250"/>
            <a:ext cx="4813300" cy="96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latin typeface="+mn-lt"/>
                <a:cs typeface="ＭＳ Ｐゴシック" charset="0"/>
              </a:rPr>
              <a:t>Matrix Multiplication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GB" altLang="ja-JP" dirty="0">
                <a:ea typeface="ＭＳ Ｐゴシック" charset="-128"/>
              </a:rPr>
              <a:t>When </a:t>
            </a:r>
            <a:r>
              <a:rPr lang="en-GB" altLang="ja-JP" b="1" dirty="0">
                <a:ea typeface="ＭＳ Ｐゴシック" charset="-128"/>
              </a:rPr>
              <a:t>A</a:t>
            </a:r>
            <a:r>
              <a:rPr lang="en-GB" altLang="ja-JP" dirty="0">
                <a:ea typeface="ＭＳ Ｐゴシック" charset="-128"/>
              </a:rPr>
              <a:t> is a </a:t>
            </a:r>
            <a:r>
              <a:rPr lang="en-GB" altLang="ja-JP" b="1" dirty="0" err="1">
                <a:solidFill>
                  <a:srgbClr val="3366FF"/>
                </a:solidFill>
                <a:ea typeface="ＭＳ Ｐゴシック" charset="-128"/>
              </a:rPr>
              <a:t>m</a:t>
            </a:r>
            <a:r>
              <a:rPr lang="en-GB" altLang="ja-JP" dirty="0" err="1">
                <a:ea typeface="ＭＳ Ｐゴシック" charset="-128"/>
              </a:rPr>
              <a:t>x</a:t>
            </a:r>
            <a:r>
              <a:rPr lang="en-GB" altLang="ja-JP" b="1" dirty="0" err="1">
                <a:solidFill>
                  <a:srgbClr val="71A1DC"/>
                </a:solidFill>
                <a:ea typeface="ＭＳ Ｐゴシック" charset="-128"/>
              </a:rPr>
              <a:t>n</a:t>
            </a:r>
            <a:r>
              <a:rPr lang="en-GB" altLang="ja-JP" b="1" dirty="0">
                <a:ea typeface="ＭＳ Ｐゴシック" charset="-128"/>
              </a:rPr>
              <a:t> </a:t>
            </a:r>
            <a:r>
              <a:rPr lang="en-GB" altLang="ja-JP" dirty="0">
                <a:ea typeface="ＭＳ Ｐゴシック" charset="-128"/>
              </a:rPr>
              <a:t>matrix &amp; </a:t>
            </a:r>
            <a:r>
              <a:rPr lang="en-GB" altLang="ja-JP" b="1" dirty="0">
                <a:ea typeface="ＭＳ Ｐゴシック" charset="-128"/>
              </a:rPr>
              <a:t>B </a:t>
            </a:r>
            <a:r>
              <a:rPr lang="en-GB" altLang="ja-JP" dirty="0">
                <a:ea typeface="ＭＳ Ｐゴシック" charset="-128"/>
              </a:rPr>
              <a:t>is a </a:t>
            </a:r>
            <a:r>
              <a:rPr lang="en-GB" altLang="ja-JP" b="1" dirty="0" err="1">
                <a:solidFill>
                  <a:srgbClr val="FF0000"/>
                </a:solidFill>
                <a:ea typeface="ＭＳ Ｐゴシック" charset="-128"/>
              </a:rPr>
              <a:t>k</a:t>
            </a:r>
            <a:r>
              <a:rPr lang="en-GB" altLang="ja-JP" dirty="0" err="1">
                <a:ea typeface="ＭＳ Ｐゴシック" charset="-128"/>
              </a:rPr>
              <a:t>x</a:t>
            </a:r>
            <a:r>
              <a:rPr lang="en-GB" altLang="ja-JP" b="1" dirty="0" err="1">
                <a:solidFill>
                  <a:srgbClr val="B465BB"/>
                </a:solidFill>
                <a:ea typeface="ＭＳ Ｐゴシック" charset="-128"/>
              </a:rPr>
              <a:t>l</a:t>
            </a:r>
            <a:r>
              <a:rPr lang="en-GB" altLang="ja-JP" dirty="0">
                <a:ea typeface="ＭＳ Ｐゴシック" charset="-128"/>
              </a:rPr>
              <a:t> matrix, </a:t>
            </a:r>
            <a:r>
              <a:rPr lang="en-GB" altLang="ja-JP" b="1" dirty="0">
                <a:ea typeface="ＭＳ Ｐゴシック" charset="-128"/>
              </a:rPr>
              <a:t>AB</a:t>
            </a:r>
            <a:r>
              <a:rPr lang="en-GB" altLang="ja-JP" dirty="0">
                <a:ea typeface="ＭＳ Ｐゴシック" charset="-128"/>
              </a:rPr>
              <a:t> is only possible if </a:t>
            </a:r>
            <a:r>
              <a:rPr lang="en-GB" altLang="ja-JP" b="1" dirty="0">
                <a:solidFill>
                  <a:srgbClr val="B465BB"/>
                </a:solidFill>
                <a:ea typeface="ＭＳ Ｐゴシック" charset="-128"/>
              </a:rPr>
              <a:t>n</a:t>
            </a:r>
            <a:r>
              <a:rPr lang="en-GB" altLang="ja-JP" dirty="0">
                <a:solidFill>
                  <a:srgbClr val="B465BB"/>
                </a:solidFill>
                <a:ea typeface="ＭＳ Ｐゴシック" charset="-128"/>
              </a:rPr>
              <a:t>=</a:t>
            </a:r>
            <a:r>
              <a:rPr lang="en-GB" altLang="ja-JP" b="1" dirty="0">
                <a:solidFill>
                  <a:srgbClr val="B465BB"/>
                </a:solidFill>
                <a:ea typeface="ＭＳ Ｐゴシック" charset="-128"/>
              </a:rPr>
              <a:t>k</a:t>
            </a:r>
            <a:r>
              <a:rPr lang="en-GB" altLang="ja-JP" dirty="0">
                <a:ea typeface="ＭＳ Ｐゴシック" charset="-128"/>
              </a:rPr>
              <a:t>. The result will be an </a:t>
            </a:r>
            <a:r>
              <a:rPr lang="en-GB" altLang="ja-JP" b="1" dirty="0">
                <a:solidFill>
                  <a:srgbClr val="3366FF"/>
                </a:solidFill>
                <a:ea typeface="ＭＳ Ｐゴシック" charset="-128"/>
              </a:rPr>
              <a:t>m</a:t>
            </a:r>
            <a:r>
              <a:rPr lang="en-GB" altLang="ja-JP" dirty="0">
                <a:solidFill>
                  <a:srgbClr val="3366FF"/>
                </a:solidFill>
                <a:ea typeface="ＭＳ Ｐゴシック" charset="-128"/>
              </a:rPr>
              <a:t>x</a:t>
            </a:r>
            <a:r>
              <a:rPr lang="en-GB" altLang="ja-JP" b="1" dirty="0">
                <a:solidFill>
                  <a:srgbClr val="3366FF"/>
                </a:solidFill>
                <a:ea typeface="ＭＳ Ｐゴシック" charset="-128"/>
              </a:rPr>
              <a:t>l</a:t>
            </a:r>
            <a:r>
              <a:rPr lang="en-GB" altLang="ja-JP" dirty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GB" altLang="ja-JP" dirty="0">
                <a:ea typeface="ＭＳ Ｐゴシック" charset="-128"/>
              </a:rPr>
              <a:t>matrix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2"/>
              <a:buNone/>
            </a:pPr>
            <a:r>
              <a:rPr lang="en-GB" altLang="zh-CN" sz="1200" b="1" dirty="0">
                <a:ea typeface="ＭＳ Ｐゴシック" charset="-128"/>
              </a:rPr>
              <a:t>		</a:t>
            </a:r>
            <a:endParaRPr lang="en-GB" altLang="zh-CN" sz="1600" dirty="0">
              <a:ea typeface="ＭＳ Ｐゴシック" charset="-128"/>
            </a:endParaRPr>
          </a:p>
          <a:p>
            <a:pPr eaLnBrk="1" hangingPunct="1"/>
            <a:endParaRPr lang="en-GB" altLang="zh-CN" sz="1600" dirty="0">
              <a:ea typeface="ＭＳ Ｐゴシック" charset="-128"/>
            </a:endParaRPr>
          </a:p>
        </p:txBody>
      </p:sp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2362200" y="3308351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ahoma" charset="0"/>
            </a:endParaRPr>
          </a:p>
        </p:txBody>
      </p:sp>
      <p:sp>
        <p:nvSpPr>
          <p:cNvPr id="28689" name="Text Box 20"/>
          <p:cNvSpPr txBox="1">
            <a:spLocks noChangeArrowheads="1"/>
          </p:cNvSpPr>
          <p:nvPr/>
        </p:nvSpPr>
        <p:spPr bwMode="auto">
          <a:xfrm>
            <a:off x="2895601" y="4724400"/>
            <a:ext cx="680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2000" dirty="0"/>
              <a:t>Number of columns in A = Number of rows in B</a:t>
            </a:r>
          </a:p>
        </p:txBody>
      </p:sp>
      <p:sp>
        <p:nvSpPr>
          <p:cNvPr id="55301" name="Text Box 11"/>
          <p:cNvSpPr txBox="1">
            <a:spLocks noChangeArrowheads="1"/>
          </p:cNvSpPr>
          <p:nvPr/>
        </p:nvSpPr>
        <p:spPr bwMode="auto">
          <a:xfrm>
            <a:off x="8077200" y="36576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latin typeface="Tahoma" charset="0"/>
              </a:rPr>
              <a:t>= </a:t>
            </a:r>
            <a:r>
              <a:rPr lang="en-GB" altLang="zh-CN" b="1">
                <a:latin typeface="Tahoma" charset="0"/>
              </a:rPr>
              <a:t>m</a:t>
            </a:r>
            <a:r>
              <a:rPr lang="en-GB" altLang="zh-CN">
                <a:latin typeface="Tahoma" charset="0"/>
              </a:rPr>
              <a:t> x</a:t>
            </a:r>
            <a:r>
              <a:rPr lang="en-GB" altLang="zh-CN" b="1">
                <a:latin typeface="Tahoma" charset="0"/>
              </a:rPr>
              <a:t> l </a:t>
            </a:r>
            <a:r>
              <a:rPr lang="en-GB" altLang="zh-CN">
                <a:latin typeface="Tahoma" charset="0"/>
              </a:rPr>
              <a:t>matrix</a:t>
            </a:r>
          </a:p>
        </p:txBody>
      </p:sp>
      <p:pic>
        <p:nvPicPr>
          <p:cNvPr id="5530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589438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Multiplication method:</a:t>
            </a:r>
          </a:p>
          <a:p>
            <a:pPr eaLnBrk="1" hangingPunct="1">
              <a:buFont typeface="Wingdings" charset="2"/>
              <a:buNone/>
            </a:pPr>
            <a:r>
              <a:rPr lang="en-GB" altLang="zh-CN" sz="2400">
                <a:ea typeface="ＭＳ Ｐゴシック" charset="-128"/>
              </a:rPr>
              <a:t>Sum over product of respective </a:t>
            </a:r>
            <a:r>
              <a:rPr lang="en-GB" altLang="zh-CN" sz="2400" u="sng">
                <a:ea typeface="ＭＳ Ｐゴシック" charset="-128"/>
              </a:rPr>
              <a:t>rows</a:t>
            </a:r>
            <a:r>
              <a:rPr lang="en-GB" altLang="zh-CN" sz="2400">
                <a:ea typeface="ＭＳ Ｐゴシック" charset="-128"/>
              </a:rPr>
              <a:t> and </a:t>
            </a:r>
            <a:r>
              <a:rPr lang="en-GB" altLang="zh-CN" sz="2400" u="sng">
                <a:ea typeface="ＭＳ Ｐゴシック" charset="-128"/>
              </a:rPr>
              <a:t>columns</a:t>
            </a:r>
            <a:endParaRPr lang="en-US" altLang="zh-CN" sz="2400">
              <a:ea typeface="ＭＳ Ｐゴシック" charset="-128"/>
            </a:endParaRPr>
          </a:p>
        </p:txBody>
      </p:sp>
      <p:sp>
        <p:nvSpPr>
          <p:cNvPr id="56323" name="Text Box 28"/>
          <p:cNvSpPr txBox="1">
            <a:spLocks noChangeArrowheads="1"/>
          </p:cNvSpPr>
          <p:nvPr/>
        </p:nvSpPr>
        <p:spPr bwMode="auto">
          <a:xfrm>
            <a:off x="5975351" y="31369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solidFill>
                  <a:srgbClr val="000000"/>
                </a:solidFill>
                <a:latin typeface="Tahoma" charset="0"/>
              </a:rPr>
              <a:t>=</a:t>
            </a:r>
          </a:p>
        </p:txBody>
      </p:sp>
      <p:sp>
        <p:nvSpPr>
          <p:cNvPr id="56324" name="Text Box 37"/>
          <p:cNvSpPr txBox="1">
            <a:spLocks noChangeArrowheads="1"/>
          </p:cNvSpPr>
          <p:nvPr/>
        </p:nvSpPr>
        <p:spPr bwMode="auto">
          <a:xfrm>
            <a:off x="3670300" y="3717926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ahoma" charset="0"/>
              </a:rPr>
              <a:t>A</a:t>
            </a:r>
          </a:p>
        </p:txBody>
      </p:sp>
      <p:sp>
        <p:nvSpPr>
          <p:cNvPr id="56325" name="Text Box 38"/>
          <p:cNvSpPr txBox="1">
            <a:spLocks noChangeArrowheads="1"/>
          </p:cNvSpPr>
          <p:nvPr/>
        </p:nvSpPr>
        <p:spPr bwMode="auto">
          <a:xfrm>
            <a:off x="4967288" y="3717926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ahoma" charset="0"/>
              </a:rPr>
              <a:t>B</a:t>
            </a:r>
          </a:p>
        </p:txBody>
      </p:sp>
      <p:sp>
        <p:nvSpPr>
          <p:cNvPr id="56326" name="Oval 31"/>
          <p:cNvSpPr>
            <a:spLocks noChangeArrowheads="1"/>
          </p:cNvSpPr>
          <p:nvPr/>
        </p:nvSpPr>
        <p:spPr bwMode="auto">
          <a:xfrm>
            <a:off x="4819651" y="2819401"/>
            <a:ext cx="360363" cy="936625"/>
          </a:xfrm>
          <a:prstGeom prst="ellipse">
            <a:avLst/>
          </a:prstGeom>
          <a:noFill/>
          <a:ln w="2540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7" name="Oval 32"/>
          <p:cNvSpPr>
            <a:spLocks noChangeArrowheads="1"/>
          </p:cNvSpPr>
          <p:nvPr/>
        </p:nvSpPr>
        <p:spPr bwMode="auto">
          <a:xfrm>
            <a:off x="3379789" y="2892425"/>
            <a:ext cx="935037" cy="433388"/>
          </a:xfrm>
          <a:prstGeom prst="ellipse">
            <a:avLst/>
          </a:prstGeom>
          <a:noFill/>
          <a:ln w="2540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zh-CN" altLang="en-US">
              <a:solidFill>
                <a:srgbClr val="3366FF"/>
              </a:solidFill>
            </a:endParaRPr>
          </a:p>
        </p:txBody>
      </p:sp>
      <p:pic>
        <p:nvPicPr>
          <p:cNvPr id="56328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3011488"/>
            <a:ext cx="22510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2362200" y="3308351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ahoma" charset="0"/>
            </a:endParaRPr>
          </a:p>
        </p:txBody>
      </p:sp>
      <p:pic>
        <p:nvPicPr>
          <p:cNvPr id="5837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3125219"/>
            <a:ext cx="66294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629EB6-B7CD-4A22-B938-099AAACC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CA2ECC1-7C30-484F-A832-8CDA87E9D9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13895"/>
            <a:ext cx="10515600" cy="51789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ja-JP" dirty="0">
                <a:ea typeface="ＭＳ Ｐゴシック" charset="-128"/>
              </a:rPr>
              <a:t>How many operations are needed to multiply 2 matrices: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ja-JP" dirty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ja-JP" dirty="0">
                <a:ea typeface="ＭＳ Ｐゴシック" charset="-128"/>
              </a:rPr>
              <a:t>   Number of multiplication: </a:t>
            </a:r>
            <a:r>
              <a:rPr lang="en-GB" altLang="zh-CN" sz="1200" b="1" dirty="0">
                <a:ea typeface="ＭＳ Ｐゴシック" charset="-128"/>
              </a:rPr>
              <a:t>	</a:t>
            </a:r>
            <a:endParaRPr lang="en-GB" altLang="zh-CN" sz="1600" dirty="0">
              <a:ea typeface="ＭＳ Ｐゴシック" charset="-128"/>
            </a:endParaRPr>
          </a:p>
          <a:p>
            <a:pPr eaLnBrk="1" hangingPunct="1"/>
            <a:endParaRPr lang="en-GB" altLang="zh-CN" sz="16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NOT commutative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AB≠BA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associative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A(BC)=(AB)C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distributive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A(B+C)=AB+AC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(A+B)C=AC+BC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D423E-1C3D-46B7-A324-E529E487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5D9D7-F8D1-435E-AA0A-2D1958FF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0418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9" y="1561820"/>
            <a:ext cx="2159989" cy="206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0" y="4226561"/>
            <a:ext cx="997034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89A23-6260-4B7E-9EDA-0AAC197C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100EE-A920-41A0-BB20-F2F979E7D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311" y="1561820"/>
            <a:ext cx="2157953" cy="209321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FBAD9-8C60-4B20-A3C6-294A3581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7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143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11" y="1533906"/>
            <a:ext cx="2157953" cy="2093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36800"/>
            <a:ext cx="5473700" cy="482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53C69B5-EDE6-4F85-9965-8056F092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2182-A269-4A72-ABF1-AAEF2BBD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Schedule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75749EE-A238-47BC-8E02-83ACC2B73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001"/>
            <a:ext cx="12192000" cy="6205247"/>
          </a:xfrm>
        </p:spPr>
      </p:pic>
    </p:spTree>
    <p:extLst>
      <p:ext uri="{BB962C8B-B14F-4D97-AF65-F5344CB8AC3E}">
        <p14:creationId xmlns:p14="http://schemas.microsoft.com/office/powerpoint/2010/main" val="356629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92523"/>
            <a:ext cx="1143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49147"/>
            <a:ext cx="4394200" cy="246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9B537-8BF7-4969-9C12-A8F70DC75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111" y="1533906"/>
            <a:ext cx="2157953" cy="2093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D708E90-5387-4E39-8497-46E64905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Matrix Representation of LOP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Formulation</a:t>
            </a:r>
          </a:p>
          <a:p>
            <a:pPr eaLnBrk="1" hangingPunct="1"/>
            <a:endParaRPr kumimoji="0" lang="en-US" altLang="zh-CN" dirty="0">
              <a:ea typeface="ＭＳ Ｐゴシック" charset="-128"/>
            </a:endParaRPr>
          </a:p>
          <a:p>
            <a:pPr lvl="1" eaLnBrk="1" hangingPunct="1"/>
            <a:endParaRPr kumimoji="0" lang="en-US" altLang="zh-CN" dirty="0"/>
          </a:p>
          <a:p>
            <a:pPr lvl="2" eaLnBrk="1" hangingPunct="1">
              <a:buFont typeface="Wingdings" charset="2"/>
              <a:buNone/>
            </a:pPr>
            <a:r>
              <a:rPr kumimoji="0" lang="en-US" altLang="zh-CN" dirty="0"/>
              <a:t> </a:t>
            </a:r>
          </a:p>
        </p:txBody>
      </p:sp>
      <p:pic>
        <p:nvPicPr>
          <p:cNvPr id="66563" name="Picture 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78024"/>
            <a:ext cx="77724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0F37036E-B705-449E-834A-701DED501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313894"/>
                <a:ext cx="10515600" cy="4914185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ea typeface="ＭＳ Ｐゴシック" charset="-128"/>
                  </a:rPr>
                  <a:t>For one linear equation  ax=b where the unknown is x, and a and b are constants, we have three possibilities:</a:t>
                </a:r>
              </a:p>
              <a:p>
                <a:endParaRPr lang="en-US" altLang="zh-CN" dirty="0">
                  <a:ea typeface="ＭＳ Ｐゴシック" charset="-128"/>
                </a:endParaRPr>
              </a:p>
              <a:p>
                <a:pPr lvl="1"/>
                <a:endParaRPr lang="en-US" altLang="zh-CN" dirty="0"/>
              </a:p>
              <a:p>
                <a:pPr lvl="2">
                  <a:lnSpc>
                    <a:spcPct val="150000"/>
                  </a:lnSpc>
                  <a:buFont typeface="Wingdings" charset="2"/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/>
                  <a:t> then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thus there is single solution</a:t>
                </a:r>
              </a:p>
              <a:p>
                <a:pPr lvl="2">
                  <a:lnSpc>
                    <a:spcPct val="150000"/>
                  </a:lnSpc>
                  <a:buFont typeface="Wingdings" charset="2"/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then the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becomes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any value of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will do</a:t>
                </a:r>
              </a:p>
              <a:p>
                <a:pPr lvl="2">
                  <a:lnSpc>
                    <a:spcPct val="150000"/>
                  </a:lnSpc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/>
                  <a:t> then the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becomes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SG" altLang="zh-CN" dirty="0"/>
                  <a:t>which is a contradiction</a:t>
                </a:r>
                <a:endParaRPr lang="en-US" altLang="zh-CN" dirty="0"/>
              </a:p>
              <a:p>
                <a:pPr lvl="2">
                  <a:buFont typeface="Wingdings" charset="2"/>
                  <a:buNone/>
                </a:pPr>
                <a:endParaRPr lang="en-US" altLang="zh-CN" dirty="0"/>
              </a:p>
              <a:p>
                <a:pPr lvl="2">
                  <a:buFont typeface="Wingdings" charset="2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0F37036E-B705-449E-834A-701DED50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13894"/>
                <a:ext cx="10515600" cy="4914185"/>
              </a:xfrm>
              <a:prstGeom prst="rect">
                <a:avLst/>
              </a:prstGeom>
              <a:blipFill>
                <a:blip r:embed="rId3"/>
                <a:stretch>
                  <a:fillRect l="-1043" t="-210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kumimoji="0" lang="en-GB" dirty="0">
                <a:latin typeface="+mn-lt"/>
                <a:ea typeface="+mj-ea"/>
              </a:rPr>
              <a:t>Solving simultaneous equations</a:t>
            </a:r>
          </a:p>
        </p:txBody>
      </p:sp>
      <p:sp>
        <p:nvSpPr>
          <p:cNvPr id="7" name="Right Arrow 6"/>
          <p:cNvSpPr>
            <a:spLocks noChangeArrowheads="1"/>
          </p:cNvSpPr>
          <p:nvPr/>
        </p:nvSpPr>
        <p:spPr bwMode="auto">
          <a:xfrm>
            <a:off x="1377950" y="3340178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>
            <a:off x="1377950" y="4492155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1377950" y="3954605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58950" y="3877728"/>
            <a:ext cx="871601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58950" y="3264655"/>
            <a:ext cx="591185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58950" y="4395634"/>
            <a:ext cx="854329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B3B7F318-1AB6-42B4-94B9-A18540ED9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13894"/>
            <a:ext cx="1051560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ea typeface="ＭＳ Ｐゴシック" charset="-128"/>
              </a:rPr>
              <a:t>Eg.</a:t>
            </a:r>
            <a:r>
              <a:rPr lang="en-US" altLang="zh-CN" dirty="0">
                <a:ea typeface="ＭＳ Ｐゴシック" charset="-128"/>
              </a:rPr>
              <a:t> Two equations, two unknowns</a:t>
            </a: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r>
              <a:rPr lang="en-GB" altLang="zh-CN" dirty="0">
                <a:ea typeface="ＭＳ Ｐゴシック" charset="-128"/>
              </a:rPr>
              <a:t>In matrix form</a:t>
            </a: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pPr lvl="1"/>
            <a:endParaRPr lang="en-US" altLang="zh-CN" dirty="0"/>
          </a:p>
          <a:p>
            <a:pPr lvl="2">
              <a:buFont typeface="Wingdings" charset="2"/>
              <a:buNone/>
            </a:pPr>
            <a:r>
              <a:rPr lang="en-US" altLang="zh-CN" dirty="0"/>
              <a:t> </a:t>
            </a:r>
          </a:p>
        </p:txBody>
      </p:sp>
      <p:graphicFrame>
        <p:nvGraphicFramePr>
          <p:cNvPr id="7475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810454"/>
              </p:ext>
            </p:extLst>
          </p:nvPr>
        </p:nvGraphicFramePr>
        <p:xfrm>
          <a:off x="4706452" y="2105366"/>
          <a:ext cx="1465748" cy="824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Equation" r:id="rId4" imgW="812447" imgH="457002" progId="Equation.3">
                  <p:embed/>
                </p:oleObj>
              </mc:Choice>
              <mc:Fallback>
                <p:oleObj name="Equation" r:id="rId4" imgW="812447" imgH="457002" progId="Equation.3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452" y="2105366"/>
                        <a:ext cx="1465748" cy="8244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56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724400"/>
            <a:ext cx="1524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57600"/>
            <a:ext cx="44196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3">
                <a:extLst>
                  <a:ext uri="{FF2B5EF4-FFF2-40B4-BE49-F238E27FC236}">
                    <a16:creationId xmlns:a16="http://schemas.microsoft.com/office/drawing/2014/main" id="{38DDA607-8BBB-7B40-A1F2-E373B16EEC8D}"/>
                  </a:ext>
                </a:extLst>
              </p14:cNvPr>
              <p14:cNvContentPartPr/>
              <p14:nvPr/>
            </p14:nvContentPartPr>
            <p14:xfrm>
              <a:off x="4791379" y="4288620"/>
              <a:ext cx="90720" cy="22680"/>
            </p14:xfrm>
          </p:contentPart>
        </mc:Choice>
        <mc:Fallback xmlns="">
          <p:pic>
            <p:nvPicPr>
              <p:cNvPr id="3" name="Ink 3">
                <a:extLst>
                  <a:ext uri="{FF2B5EF4-FFF2-40B4-BE49-F238E27FC236}">
                    <a16:creationId xmlns:a16="http://schemas.microsoft.com/office/drawing/2014/main" id="{38DDA607-8BBB-7B40-A1F2-E373B16EEC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5179" y="4272673"/>
                <a:ext cx="123120" cy="5457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73FC25F-9610-4CBE-B8B6-FAD2AA11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>
                <a:latin typeface="+mn-lt"/>
                <a:ea typeface="+mj-ea"/>
              </a:rPr>
              <a:t>Solving simultaneous equations</a:t>
            </a:r>
            <a:endParaRPr lang="en-SG" dirty="0"/>
          </a:p>
        </p:txBody>
      </p:sp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187395" name="Rectangle 3"/>
          <p:cNvSpPr>
            <a:spLocks noGrp="1" noRot="1" noChangeArrowheads="1"/>
          </p:cNvSpPr>
          <p:nvPr>
            <p:ph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dirty="0">
                <a:cs typeface="ＭＳ Ｐゴシック" charset="0"/>
              </a:rPr>
              <a:t>If A is invertible or </a:t>
            </a:r>
            <a:r>
              <a:rPr lang="en-GB" dirty="0" err="1">
                <a:cs typeface="ＭＳ Ｐゴシック" charset="0"/>
              </a:rPr>
              <a:t>det</a:t>
            </a:r>
            <a:r>
              <a:rPr lang="en-GB" dirty="0">
                <a:cs typeface="ＭＳ Ｐゴシック" charset="0"/>
              </a:rPr>
              <a:t>(A) is not zero then x is uniquely defined. </a:t>
            </a: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GB" dirty="0">
                <a:cs typeface="ＭＳ Ｐゴシック" charset="0"/>
              </a:rPr>
              <a:t>  </a:t>
            </a: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</p:txBody>
      </p:sp>
      <p:pic>
        <p:nvPicPr>
          <p:cNvPr id="75779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1"/>
            <a:ext cx="77724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76802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>
                <a:ea typeface="ＭＳ Ｐゴシック" charset="-128"/>
              </a:rPr>
              <a:t>If A is not invertible, then it could have more than one solutions… 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charset="-128"/>
              </a:rPr>
              <a:t>  </a:t>
            </a:r>
          </a:p>
          <a:p>
            <a:pPr eaLnBrk="1" hangingPunct="1"/>
            <a:endParaRPr lang="en-GB" altLang="en-US">
              <a:ea typeface="ＭＳ Ｐゴシック" charset="-128"/>
            </a:endParaRPr>
          </a:p>
        </p:txBody>
      </p:sp>
      <p:pic>
        <p:nvPicPr>
          <p:cNvPr id="7680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40" y="2324100"/>
            <a:ext cx="5715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77826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>
                <a:ea typeface="ＭＳ Ｐゴシック" charset="-128"/>
              </a:rPr>
              <a:t>Or no solutions at all…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charset="-128"/>
              </a:rPr>
              <a:t>  </a:t>
            </a:r>
          </a:p>
          <a:p>
            <a:pPr eaLnBrk="1" hangingPunct="1"/>
            <a:endParaRPr lang="en-GB" altLang="en-US">
              <a:ea typeface="ＭＳ Ｐゴシック" charset="-128"/>
            </a:endParaRPr>
          </a:p>
        </p:txBody>
      </p:sp>
      <p:pic>
        <p:nvPicPr>
          <p:cNvPr id="5" name="Picture 2" descr="latex-image-1.pdf">
            <a:extLst>
              <a:ext uri="{FF2B5EF4-FFF2-40B4-BE49-F238E27FC236}">
                <a16:creationId xmlns:a16="http://schemas.microsoft.com/office/drawing/2014/main" id="{E9A9DB64-37F7-4E2D-9572-AFADF0BC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40" y="2324100"/>
            <a:ext cx="5715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>
                <a:latin typeface="+mn-lt"/>
                <a:cs typeface="ＭＳ Ｐゴシック" charset="0"/>
              </a:rPr>
              <a:t>Additional information</a:t>
            </a:r>
          </a:p>
        </p:txBody>
      </p:sp>
      <p:sp>
        <p:nvSpPr>
          <p:cNvPr id="77826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 dirty="0">
                <a:ea typeface="ＭＳ Ｐゴシック" charset="-128"/>
              </a:rPr>
              <a:t>Other important topics on Linear Algebra</a:t>
            </a:r>
          </a:p>
          <a:p>
            <a:pPr lvl="1" eaLnBrk="1" hangingPunct="1"/>
            <a:r>
              <a:rPr lang="en-GB" altLang="en-US" dirty="0">
                <a:ea typeface="ＭＳ Ｐゴシック" charset="-128"/>
              </a:rPr>
              <a:t>Positive/Semi-positive definite matrices </a:t>
            </a:r>
          </a:p>
          <a:p>
            <a:pPr lvl="1" eaLnBrk="1" hangingPunct="1"/>
            <a:r>
              <a:rPr lang="en-GB" altLang="en-US" dirty="0">
                <a:ea typeface="ＭＳ Ｐゴシック" charset="-128"/>
              </a:rPr>
              <a:t>Eigen values/vectors</a:t>
            </a:r>
          </a:p>
          <a:p>
            <a:pPr eaLnBrk="1" hangingPunct="1"/>
            <a:r>
              <a:rPr lang="en-GB" altLang="en-US" sz="3200" dirty="0">
                <a:ea typeface="ＭＳ Ｐゴシック" charset="-128"/>
              </a:rPr>
              <a:t>Recommended videos:</a:t>
            </a:r>
          </a:p>
          <a:p>
            <a:pPr lvl="1" eaLnBrk="1" hangingPunct="1"/>
            <a:r>
              <a:rPr lang="en-GB" altLang="en-US" sz="2800" dirty="0">
                <a:ea typeface="ＭＳ Ｐゴシック" charset="-128"/>
              </a:rPr>
              <a:t>Essence of Linear Algebra (</a:t>
            </a:r>
            <a:r>
              <a:rPr lang="en-GB" altLang="en-US" dirty="0">
                <a:ea typeface="ＭＳ Ｐゴシック" charset="-128"/>
                <a:hlinkClick r:id="rId4"/>
              </a:rPr>
              <a:t>https://youtube.com/playlist?list=PL0-GT3co4r2y2YErbmuJw2L5tW4Ew2O5B</a:t>
            </a:r>
            <a:r>
              <a:rPr lang="en-GB" altLang="en-US" dirty="0">
                <a:ea typeface="ＭＳ Ｐゴシック" charset="-128"/>
              </a:rPr>
              <a:t> </a:t>
            </a:r>
            <a:r>
              <a:rPr lang="en-GB" altLang="en-US" sz="2800" dirty="0">
                <a:ea typeface="ＭＳ Ｐゴシック" charset="-128"/>
              </a:rPr>
              <a:t>)</a:t>
            </a:r>
          </a:p>
          <a:p>
            <a:pPr lvl="1" eaLnBrk="1" hangingPunct="1"/>
            <a:r>
              <a:rPr lang="en-GB" altLang="en-US" sz="2800" dirty="0">
                <a:ea typeface="ＭＳ Ｐゴシック" charset="-128"/>
              </a:rPr>
              <a:t>Introduction to Linear Algebra by Gilbert Strang (</a:t>
            </a:r>
            <a:r>
              <a:rPr lang="en-GB" altLang="en-US" dirty="0">
                <a:ea typeface="ＭＳ Ｐゴシック" charset="-128"/>
                <a:hlinkClick r:id="rId5"/>
              </a:rPr>
              <a:t>https://www.youtube.com/watch?gl=SG&amp;hl=en-GB&amp;v=ZK3O402wf1c</a:t>
            </a:r>
            <a:r>
              <a:rPr lang="en-GB" altLang="en-US" dirty="0">
                <a:ea typeface="ＭＳ Ｐゴシック" charset="-128"/>
              </a:rPr>
              <a:t>)   </a:t>
            </a:r>
          </a:p>
          <a:p>
            <a:pPr eaLnBrk="1" hangingPunct="1"/>
            <a:endParaRPr lang="en-GB" altLang="en-US" dirty="0">
              <a:ea typeface="ＭＳ Ｐゴシック" charset="-128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6225C9A-6B50-4D06-86C6-1F196B613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3252392"/>
            <a:ext cx="638407" cy="638407"/>
          </a:xfrm>
          <a:prstGeom prst="rect">
            <a:avLst/>
          </a:prstGeom>
        </p:spPr>
      </p:pic>
      <p:pic>
        <p:nvPicPr>
          <p:cNvPr id="3" name="Picture 2" descr="Logo, icon, qr code&#10;&#10;Description automatically generated">
            <a:extLst>
              <a:ext uri="{FF2B5EF4-FFF2-40B4-BE49-F238E27FC236}">
                <a16:creationId xmlns:a16="http://schemas.microsoft.com/office/drawing/2014/main" id="{69F2D75C-8A4B-43EA-8BF3-77D13519C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4094797"/>
            <a:ext cx="638407" cy="63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1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Python Basics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000" dirty="0">
                <a:ea typeface="ＭＳ Ｐゴシック" charset="-128"/>
              </a:rPr>
              <a:t>Python is an interpreted high-level programming language for general-purpose programming.</a:t>
            </a:r>
          </a:p>
          <a:p>
            <a:r>
              <a:rPr lang="en-US" altLang="en-US" sz="2000" dirty="0">
                <a:ea typeface="ＭＳ Ｐゴシック" charset="-128"/>
              </a:rPr>
              <a:t>Created by Guido van Rossum and first released in 1991.</a:t>
            </a:r>
            <a:endParaRPr lang="en-SG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Python has a design philosophy that emphasizes code readability, notably using significant whitespace.</a:t>
            </a:r>
          </a:p>
          <a:p>
            <a:r>
              <a:rPr lang="en-SG" altLang="en-US" sz="2000" dirty="0">
                <a:ea typeface="ＭＳ Ｐゴシック" charset="-128"/>
              </a:rPr>
              <a:t>It supports multiple programming paradigms, including object-oriented, imperative, functional and procedural, and has a large and comprehensive standard library.</a:t>
            </a:r>
          </a:p>
          <a:p>
            <a:r>
              <a:rPr lang="en-US" altLang="en-US" sz="2000" dirty="0">
                <a:ea typeface="ＭＳ Ｐゴシック" charset="-128"/>
              </a:rPr>
              <a:t>Python interpreters are available for many operating systems.</a:t>
            </a:r>
          </a:p>
          <a:p>
            <a:r>
              <a:rPr lang="en-US" altLang="en-US" sz="2000" dirty="0">
                <a:ea typeface="ＭＳ Ｐゴシック" charset="-128"/>
              </a:rPr>
              <a:t>More tutorials can be found here:</a:t>
            </a:r>
          </a:p>
          <a:p>
            <a:pPr lvl="1"/>
            <a:r>
              <a:rPr lang="en-US" altLang="en-US" sz="1400" dirty="0">
                <a:ea typeface="ＭＳ Ｐゴシック" charset="-128"/>
                <a:hlinkClick r:id="rId2"/>
              </a:rPr>
              <a:t>https://docs.python.org/3.7/tutorial/index.html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3"/>
              </a:rPr>
              <a:t>https://www.tutorialspoint.com/python3/index.htm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4"/>
              </a:rPr>
              <a:t>http://cs231n.github.io/python-numpy-tutorial/</a:t>
            </a:r>
            <a:r>
              <a:rPr lang="en-US" altLang="en-US" sz="1400" dirty="0">
                <a:ea typeface="ＭＳ Ｐゴシック" charset="-128"/>
              </a:rPr>
              <a:t> </a:t>
            </a:r>
          </a:p>
          <a:p>
            <a:endParaRPr lang="en-SG" altLang="en-US" sz="2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7147-00CF-B347-B0D0-D87BBF5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Anaconda (for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5C9D-6721-974F-B1FE-30D7C4D1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  <a:p>
            <a:pPr lvl="1"/>
            <a:r>
              <a:rPr lang="en-US" sz="2000" dirty="0"/>
              <a:t>It includes over 330 Python and R packages such as an Integrated Development Environment (Spyder) and the leading web interactive notebook for data science (</a:t>
            </a:r>
            <a:r>
              <a:rPr lang="en-US" sz="2000" dirty="0" err="1"/>
              <a:t>Jupyter</a:t>
            </a:r>
            <a:r>
              <a:rPr lang="en-US" sz="2000" dirty="0"/>
              <a:t>).</a:t>
            </a:r>
          </a:p>
          <a:p>
            <a:r>
              <a:rPr lang="en-US" dirty="0" err="1"/>
              <a:t>Gurobi</a:t>
            </a:r>
            <a:endParaRPr lang="en-US" dirty="0"/>
          </a:p>
          <a:p>
            <a:pPr lvl="1"/>
            <a:r>
              <a:rPr lang="en-SG" sz="2000" dirty="0"/>
              <a:t>A commercial </a:t>
            </a:r>
            <a:r>
              <a:rPr lang="en-SG" sz="2000" dirty="0">
                <a:hlinkClick r:id="rId2" tooltip="Optimization (mathematics)"/>
              </a:rPr>
              <a:t>optimization</a:t>
            </a:r>
            <a:r>
              <a:rPr lang="en-SG" sz="2000" dirty="0"/>
              <a:t> </a:t>
            </a:r>
            <a:r>
              <a:rPr lang="en-SG" sz="2000" dirty="0">
                <a:hlinkClick r:id="rId3" tooltip="Solver"/>
              </a:rPr>
              <a:t>solver</a:t>
            </a:r>
            <a:r>
              <a:rPr lang="en-SG" sz="2000" dirty="0"/>
              <a:t> for </a:t>
            </a:r>
            <a:r>
              <a:rPr lang="en-SG" sz="2000" dirty="0">
                <a:hlinkClick r:id="rId4" tooltip="Linear programming"/>
              </a:rPr>
              <a:t>linear programming</a:t>
            </a:r>
            <a:r>
              <a:rPr lang="en-SG" sz="2000" dirty="0"/>
              <a:t> (LP), </a:t>
            </a:r>
            <a:r>
              <a:rPr lang="en-SG" sz="2000" dirty="0">
                <a:hlinkClick r:id="rId5" tooltip="Quadratic programming"/>
              </a:rPr>
              <a:t>quadratic programming</a:t>
            </a:r>
            <a:r>
              <a:rPr lang="en-SG" sz="2000" dirty="0"/>
              <a:t> (QP), </a:t>
            </a:r>
            <a:r>
              <a:rPr lang="en-SG" sz="2000" dirty="0">
                <a:hlinkClick r:id="rId6"/>
              </a:rPr>
              <a:t>quadratically constrained programming </a:t>
            </a:r>
            <a:r>
              <a:rPr lang="en-SG" sz="2000" dirty="0"/>
              <a:t>(QCP), </a:t>
            </a:r>
            <a:r>
              <a:rPr lang="en-SG" sz="2000" dirty="0">
                <a:hlinkClick r:id="rId7" tooltip="Mixed integer linear programming"/>
              </a:rPr>
              <a:t>mixed integer linear programming</a:t>
            </a:r>
            <a:r>
              <a:rPr lang="en-SG" sz="2000" dirty="0"/>
              <a:t> (MILP), mixed-integer quadratic programming (MIQP), and mixed-integer quadratically constrained programming (MIQCP).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RSOME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n-SG" sz="2000" dirty="0"/>
              <a:t>RSOME is an algebraic package, developed by </a:t>
            </a:r>
            <a:r>
              <a:rPr lang="en-SG" sz="2000" dirty="0" err="1"/>
              <a:t>Dr.</a:t>
            </a:r>
            <a:r>
              <a:rPr lang="en-SG" sz="2000" dirty="0"/>
              <a:t> CHEN Zhi and </a:t>
            </a:r>
            <a:r>
              <a:rPr lang="en-SG" sz="2000" dirty="0" err="1"/>
              <a:t>Dr.</a:t>
            </a:r>
            <a:r>
              <a:rPr lang="en-SG" sz="2000" dirty="0"/>
              <a:t> XIONG Peng.</a:t>
            </a:r>
          </a:p>
          <a:p>
            <a:pPr lvl="1"/>
            <a:r>
              <a:rPr lang="en-SG" sz="2000" dirty="0">
                <a:hlinkClick r:id="rId8"/>
              </a:rPr>
              <a:t>https://xiongpengnus.github.io/rsome/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4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/>
              <a:t>What is Analytics?</a:t>
            </a:r>
            <a:endParaRPr lang="en-US" altLang="zh-CN" sz="3800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BAB11-ECE0-4644-B6C7-169C4F9D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68" y="1175503"/>
            <a:ext cx="8382064" cy="57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2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4562-E833-874A-82B7-7A9A22E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Install Anaconda (for Python) and </a:t>
            </a:r>
            <a:r>
              <a:rPr lang="en-US" sz="3200" dirty="0" err="1">
                <a:solidFill>
                  <a:srgbClr val="000000"/>
                </a:solidFill>
              </a:rPr>
              <a:t>Gurobi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D9A0-CB15-844D-AEDC-B660E2A2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Step1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http://www.gurobi.com/downloads/get-anaconda</a:t>
            </a:r>
            <a:r>
              <a:rPr lang="en-US" dirty="0"/>
              <a:t> and select your system (WIN 32bit or WIN 64bit or Mac) and Python version 3.6.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Follow the instruction in the above link to </a:t>
            </a:r>
            <a:r>
              <a:rPr lang="en-SG" dirty="0"/>
              <a:t>install </a:t>
            </a:r>
            <a:r>
              <a:rPr lang="en-SG" dirty="0" err="1"/>
              <a:t>Gurobi</a:t>
            </a:r>
            <a:r>
              <a:rPr lang="en-SG" dirty="0"/>
              <a:t> into Anaconda</a:t>
            </a:r>
          </a:p>
          <a:p>
            <a:r>
              <a:rPr lang="en-US" dirty="0"/>
              <a:t>Step 3</a:t>
            </a:r>
          </a:p>
          <a:p>
            <a:pPr lvl="1"/>
            <a:r>
              <a:rPr lang="en-US" dirty="0"/>
              <a:t>Install a </a:t>
            </a:r>
            <a:r>
              <a:rPr lang="en-US" dirty="0" err="1"/>
              <a:t>Gurobi</a:t>
            </a:r>
            <a:r>
              <a:rPr lang="en-US" dirty="0"/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2887341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86C7-2264-2444-A929-28B1A53A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Gurobi</a:t>
            </a:r>
            <a:r>
              <a:rPr lang="en-US" dirty="0"/>
              <a:t> Free Academic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C388-5288-5148-BBC3-CC8FDE5C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Request at </a:t>
            </a:r>
            <a:r>
              <a:rPr lang="en-US" sz="2000" dirty="0">
                <a:hlinkClick r:id="rId2"/>
              </a:rPr>
              <a:t>https://www.gurobi.com/downloads/end-user-license-agreement-academic/</a:t>
            </a:r>
            <a:r>
              <a:rPr lang="en-US" sz="2000" dirty="0"/>
              <a:t> </a:t>
            </a:r>
            <a:r>
              <a:rPr lang="en-US" sz="2400" dirty="0"/>
              <a:t>using your </a:t>
            </a:r>
            <a:r>
              <a:rPr lang="en-US" altLang="zh-CN" sz="2400" dirty="0"/>
              <a:t>NTU</a:t>
            </a:r>
            <a:r>
              <a:rPr lang="en-US" sz="2400" dirty="0"/>
              <a:t> email.</a:t>
            </a:r>
          </a:p>
          <a:p>
            <a:r>
              <a:rPr lang="en-US" sz="2400" dirty="0"/>
              <a:t>Go to </a:t>
            </a:r>
            <a:r>
              <a:rPr lang="en-US" sz="2000" dirty="0">
                <a:hlinkClick r:id="rId3"/>
              </a:rPr>
              <a:t>https://www.gurobi.com/academia/academic-program-and-licenses/</a:t>
            </a:r>
            <a:r>
              <a:rPr lang="en-US" sz="2000" dirty="0"/>
              <a:t> </a:t>
            </a:r>
            <a:r>
              <a:rPr lang="en-US" sz="2400" dirty="0"/>
              <a:t>and click “Free Academic License page” to obtain and install the free academic license</a:t>
            </a:r>
          </a:p>
          <a:p>
            <a:r>
              <a:rPr lang="en-US" sz="2400" dirty="0"/>
              <a:t>Optional</a:t>
            </a:r>
          </a:p>
          <a:p>
            <a:pPr lvl="1"/>
            <a:r>
              <a:rPr lang="en-US" sz="2000" dirty="0"/>
              <a:t>In case you cannot find "</a:t>
            </a:r>
            <a:r>
              <a:rPr lang="en-US" sz="2000" dirty="0" err="1"/>
              <a:t>grbgetkey</a:t>
            </a:r>
            <a:r>
              <a:rPr lang="en-US" sz="2000" dirty="0"/>
              <a:t>", you may download </a:t>
            </a:r>
            <a:r>
              <a:rPr lang="en-US" sz="2000" dirty="0" err="1"/>
              <a:t>Gurobi</a:t>
            </a:r>
            <a:r>
              <a:rPr lang="en-US" sz="2000" dirty="0"/>
              <a:t> Optimizer at </a:t>
            </a:r>
            <a:r>
              <a:rPr lang="en-US" sz="2000" dirty="0">
                <a:hlinkClick r:id="rId4"/>
              </a:rPr>
              <a:t>http://www.gurobi.com/downloads/gurobi-optimizer</a:t>
            </a:r>
            <a:r>
              <a:rPr lang="en-US" sz="2000" dirty="0"/>
              <a:t>. And try Step 3 again.</a:t>
            </a:r>
          </a:p>
        </p:txBody>
      </p:sp>
    </p:spTree>
    <p:extLst>
      <p:ext uri="{BB962C8B-B14F-4D97-AF65-F5344CB8AC3E}">
        <p14:creationId xmlns:p14="http://schemas.microsoft.com/office/powerpoint/2010/main" val="2708334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4562-E833-874A-82B7-7A9A22E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Install Anaconda (for Python) and </a:t>
            </a:r>
            <a:r>
              <a:rPr lang="en-US" sz="3200" dirty="0" err="1">
                <a:solidFill>
                  <a:srgbClr val="000000"/>
                </a:solidFill>
              </a:rPr>
              <a:t>Gurobi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D9A0-CB15-844D-AEDC-B660E2A2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Step1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http://www.gurobi.com/downloads/get-anaconda</a:t>
            </a:r>
            <a:r>
              <a:rPr lang="en-US" dirty="0"/>
              <a:t> and select your system (WIN 32bit or WIN 64bit or Mac) and Python version 3.7.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Follow the instruction in the above link to </a:t>
            </a:r>
            <a:r>
              <a:rPr lang="en-SG" dirty="0"/>
              <a:t>install </a:t>
            </a:r>
            <a:r>
              <a:rPr lang="en-SG" dirty="0" err="1"/>
              <a:t>Gurobi</a:t>
            </a:r>
            <a:r>
              <a:rPr lang="en-SG" dirty="0"/>
              <a:t> into Anaconda</a:t>
            </a:r>
          </a:p>
          <a:p>
            <a:r>
              <a:rPr lang="en-US" dirty="0"/>
              <a:t>Step 3</a:t>
            </a:r>
          </a:p>
          <a:p>
            <a:pPr lvl="1"/>
            <a:r>
              <a:rPr lang="en-US" dirty="0"/>
              <a:t>Install a </a:t>
            </a:r>
            <a:r>
              <a:rPr lang="en-US" dirty="0" err="1"/>
              <a:t>Gurobi</a:t>
            </a:r>
            <a:r>
              <a:rPr lang="en-US" dirty="0"/>
              <a:t> License.</a:t>
            </a:r>
          </a:p>
          <a:p>
            <a:r>
              <a:rPr lang="en-US" dirty="0"/>
              <a:t>Step 4</a:t>
            </a:r>
          </a:p>
          <a:p>
            <a:pPr lvl="1"/>
            <a:r>
              <a:rPr lang="en-US" dirty="0"/>
              <a:t>Test your installation by running “</a:t>
            </a:r>
            <a:r>
              <a:rPr lang="en-US" b="1" i="1" dirty="0"/>
              <a:t>from </a:t>
            </a:r>
            <a:r>
              <a:rPr lang="en-US" b="1" i="1" dirty="0" err="1"/>
              <a:t>gurobipy</a:t>
            </a:r>
            <a:r>
              <a:rPr lang="en-US" b="1" i="1" dirty="0"/>
              <a:t> import *</a:t>
            </a:r>
            <a:r>
              <a:rPr lang="en-US" dirty="0"/>
              <a:t>” in your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31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Setting up Python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 dirty="0">
                <a:ea typeface="ＭＳ Ｐゴシック" charset="-128"/>
              </a:rPr>
              <a:t>Command Line</a:t>
            </a:r>
          </a:p>
          <a:p>
            <a:pPr lvl="1"/>
            <a:r>
              <a:rPr lang="en-US" altLang="en-US" dirty="0"/>
              <a:t>More flexible, for example, you can add additional arguments when executing the code file.</a:t>
            </a:r>
          </a:p>
          <a:p>
            <a:r>
              <a:rPr lang="en-US" altLang="en-US" sz="2400" dirty="0" err="1">
                <a:ea typeface="ＭＳ Ｐゴシック" charset="-128"/>
              </a:rPr>
              <a:t>Jupyter</a:t>
            </a:r>
            <a:r>
              <a:rPr lang="en-US" altLang="en-US" sz="2400" dirty="0">
                <a:ea typeface="ＭＳ Ｐゴシック" charset="-128"/>
              </a:rPr>
              <a:t> Notebook</a:t>
            </a:r>
          </a:p>
          <a:p>
            <a:pPr lvl="1"/>
            <a:r>
              <a:rPr lang="en-US" altLang="en-US" dirty="0"/>
              <a:t>Available in Anaconda</a:t>
            </a:r>
          </a:p>
          <a:p>
            <a:pPr lvl="1"/>
            <a:r>
              <a:rPr lang="en-US" altLang="en-US" dirty="0"/>
              <a:t>More convenient interactive environment</a:t>
            </a:r>
          </a:p>
          <a:p>
            <a:pPr lvl="1"/>
            <a:r>
              <a:rPr lang="en-US" altLang="en-US" dirty="0"/>
              <a:t>Better illustration and readability by combining code with </a:t>
            </a:r>
            <a:r>
              <a:rPr lang="en-US" altLang="en-US" dirty="0">
                <a:hlinkClick r:id="rId2"/>
              </a:rPr>
              <a:t>Markdown</a:t>
            </a:r>
            <a:endParaRPr lang="en-US" altLang="en-US" dirty="0"/>
          </a:p>
          <a:p>
            <a:endParaRPr lang="en-SG" altLang="en-US" sz="2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392-F16A-445C-A659-94C9DA4E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Get Python 3.7 in Anaconda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93250-89B2-4D40-9557-3D27E1B77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(If you encounter some errors in installing </a:t>
            </a:r>
            <a:r>
              <a:rPr lang="en-US" dirty="0" err="1">
                <a:ea typeface="ＭＳ Ｐゴシック"/>
              </a:rPr>
              <a:t>Gurobi</a:t>
            </a:r>
            <a:r>
              <a:rPr lang="en-US" dirty="0">
                <a:ea typeface="ＭＳ Ｐゴシック"/>
              </a:rPr>
              <a:t> in Python 3.8)</a:t>
            </a:r>
          </a:p>
        </p:txBody>
      </p:sp>
    </p:spTree>
    <p:extLst>
      <p:ext uri="{BB962C8B-B14F-4D97-AF65-F5344CB8AC3E}">
        <p14:creationId xmlns:p14="http://schemas.microsoft.com/office/powerpoint/2010/main" val="3616930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4275-E2EE-49F7-83FC-15A09F88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Get Python 3.7 in Anaconda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A1F9-5E8E-4DC1-8D88-2074F65DC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Two ways to do it:</a:t>
            </a:r>
            <a:endParaRPr lang="en-US" dirty="0"/>
          </a:p>
          <a:p>
            <a:pPr lvl="1"/>
            <a:r>
              <a:rPr lang="en-US" dirty="0">
                <a:ea typeface="ＭＳ Ｐゴシック"/>
              </a:rPr>
              <a:t>Downgrade your python version in Anaconda</a:t>
            </a:r>
          </a:p>
          <a:p>
            <a:pPr lvl="1"/>
            <a:r>
              <a:rPr lang="en-US" dirty="0">
                <a:ea typeface="ＭＳ Ｐゴシック"/>
              </a:rPr>
              <a:t>Create a new environment in Anaconda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03372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F7F4-1E2B-4180-B84C-240A6E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1. Downgrade your python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9E119-B391-4203-8D8B-31ADE39E6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792" y="1334808"/>
            <a:ext cx="8126417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6C7653-CA32-4ED5-A179-1305AE7639D1}"/>
              </a:ext>
            </a:extLst>
          </p:cNvPr>
          <p:cNvSpPr/>
          <p:nvPr/>
        </p:nvSpPr>
        <p:spPr>
          <a:xfrm>
            <a:off x="2080120" y="2115304"/>
            <a:ext cx="977129" cy="349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85753-BFF6-4E7F-9B6C-A0A22C044973}"/>
              </a:ext>
            </a:extLst>
          </p:cNvPr>
          <p:cNvSpPr/>
          <p:nvPr/>
        </p:nvSpPr>
        <p:spPr>
          <a:xfrm>
            <a:off x="7170842" y="1898165"/>
            <a:ext cx="747926" cy="253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862AB-CF01-4C8B-BB64-C86E829B6AEF}"/>
              </a:ext>
            </a:extLst>
          </p:cNvPr>
          <p:cNvSpPr/>
          <p:nvPr/>
        </p:nvSpPr>
        <p:spPr>
          <a:xfrm>
            <a:off x="4963253" y="3719725"/>
            <a:ext cx="5018342" cy="265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5233A-C8AA-47B5-AA47-220DD5758AD5}"/>
              </a:ext>
            </a:extLst>
          </p:cNvPr>
          <p:cNvSpPr txBox="1"/>
          <p:nvPr/>
        </p:nvSpPr>
        <p:spPr>
          <a:xfrm>
            <a:off x="1829203" y="3164211"/>
            <a:ext cx="32016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Find out your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python version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(on the right). If you encountered problem installing 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your version should be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3.8.x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we need to downgrade it to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3.7.x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0235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1698-1DFD-455D-B1DD-B1BA9AEB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1. Downgrade your python</a:t>
            </a:r>
            <a:endParaRPr lang="en-US" dirty="0">
              <a:ea typeface="ＭＳ Ｐゴシック"/>
              <a:cs typeface="+mj-lt"/>
            </a:endParaRPr>
          </a:p>
          <a:p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C9C3C-C748-4012-8F03-3DC45ADE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95" y="1237700"/>
            <a:ext cx="8286297" cy="46479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C53BE-6BE9-475D-88F0-61A38487DB36}"/>
              </a:ext>
            </a:extLst>
          </p:cNvPr>
          <p:cNvSpPr/>
          <p:nvPr/>
        </p:nvSpPr>
        <p:spPr>
          <a:xfrm>
            <a:off x="5023571" y="3430204"/>
            <a:ext cx="193014" cy="16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9A0EA-9EE8-4FFA-B32A-E053E48370EE}"/>
              </a:ext>
            </a:extLst>
          </p:cNvPr>
          <p:cNvSpPr/>
          <p:nvPr/>
        </p:nvSpPr>
        <p:spPr>
          <a:xfrm>
            <a:off x="6567677" y="2368631"/>
            <a:ext cx="386027" cy="16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7F332-07F1-4538-A70E-9EEC81BA56FE}"/>
              </a:ext>
            </a:extLst>
          </p:cNvPr>
          <p:cNvSpPr txBox="1"/>
          <p:nvPr/>
        </p:nvSpPr>
        <p:spPr>
          <a:xfrm>
            <a:off x="1829203" y="3164212"/>
            <a:ext cx="32016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the green tick in front of python, then choose a version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3.7.x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(here 3.7.6 for example)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70601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B401-7EFE-41EA-8F64-543ADDBE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 Downgrade your python</a:t>
            </a:r>
            <a:endParaRPr lang="en-US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FDCFCD-9283-426D-8562-E84B6EE2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124" y="1214175"/>
            <a:ext cx="8093752" cy="45259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5BA71F-6097-404C-98D6-AE940C485BF8}"/>
              </a:ext>
            </a:extLst>
          </p:cNvPr>
          <p:cNvSpPr/>
          <p:nvPr/>
        </p:nvSpPr>
        <p:spPr>
          <a:xfrm>
            <a:off x="9318115" y="5408590"/>
            <a:ext cx="386027" cy="247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9E599-F6BF-4C64-8F01-BAFB5F210E79}"/>
              </a:ext>
            </a:extLst>
          </p:cNvPr>
          <p:cNvSpPr txBox="1"/>
          <p:nvPr/>
        </p:nvSpPr>
        <p:spPr>
          <a:xfrm>
            <a:off x="6093588" y="4056897"/>
            <a:ext cx="32016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 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Apply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then follow the instruction. Once this is completed, your python version should be 3.7.x. Then try installing 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 again.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9752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CB6E5-6EA2-46B3-AA46-A2FE2100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613" y="1262428"/>
            <a:ext cx="8120774" cy="45259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8C40F-468D-4FF9-B8AF-A4AA12EC69CC}"/>
              </a:ext>
            </a:extLst>
          </p:cNvPr>
          <p:cNvSpPr/>
          <p:nvPr/>
        </p:nvSpPr>
        <p:spPr>
          <a:xfrm>
            <a:off x="2092183" y="2067051"/>
            <a:ext cx="977129" cy="349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7BE55-4B85-41C0-B37E-85183FA9F859}"/>
              </a:ext>
            </a:extLst>
          </p:cNvPr>
          <p:cNvSpPr/>
          <p:nvPr/>
        </p:nvSpPr>
        <p:spPr>
          <a:xfrm>
            <a:off x="3238197" y="5348275"/>
            <a:ext cx="422218" cy="38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CD2B4-EB57-4627-9A98-06A6E7C3EDE7}"/>
              </a:ext>
            </a:extLst>
          </p:cNvPr>
          <p:cNvSpPr txBox="1"/>
          <p:nvPr/>
        </p:nvSpPr>
        <p:spPr>
          <a:xfrm>
            <a:off x="3355213" y="4804823"/>
            <a:ext cx="14524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Create</a:t>
            </a:r>
            <a:endParaRPr 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269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/>
              <a:t>What is Analytics?</a:t>
            </a:r>
            <a:endParaRPr lang="en-US" altLang="zh-CN" sz="3800" dirty="0"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469EC-986D-4CDB-AC7B-ADA4696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7906"/>
            <a:ext cx="9144000" cy="48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9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38781C-7870-4139-9C1A-7440DD84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48" y="1243954"/>
            <a:ext cx="8388835" cy="46716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8EA694-5913-4222-A431-BE9794FAF0BF}"/>
              </a:ext>
            </a:extLst>
          </p:cNvPr>
          <p:cNvSpPr/>
          <p:nvPr/>
        </p:nvSpPr>
        <p:spPr>
          <a:xfrm>
            <a:off x="5083887" y="3315605"/>
            <a:ext cx="1580295" cy="33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BE865-DFE9-4A08-94E5-2E07B134A9E8}"/>
              </a:ext>
            </a:extLst>
          </p:cNvPr>
          <p:cNvSpPr txBox="1"/>
          <p:nvPr/>
        </p:nvSpPr>
        <p:spPr>
          <a:xfrm>
            <a:off x="2812364" y="3363255"/>
            <a:ext cx="1995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Select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Python 3.7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17722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0C5266-75B8-46FB-ACE4-D0B66E1C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752" y="1352903"/>
            <a:ext cx="8088116" cy="4525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8C40F-468D-4FF9-B8AF-A4AA12EC69CC}"/>
              </a:ext>
            </a:extLst>
          </p:cNvPr>
          <p:cNvSpPr/>
          <p:nvPr/>
        </p:nvSpPr>
        <p:spPr>
          <a:xfrm>
            <a:off x="4516911" y="2368633"/>
            <a:ext cx="1290775" cy="337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7BE55-4B85-41C0-B37E-85183FA9F859}"/>
              </a:ext>
            </a:extLst>
          </p:cNvPr>
          <p:cNvSpPr/>
          <p:nvPr/>
        </p:nvSpPr>
        <p:spPr>
          <a:xfrm>
            <a:off x="3189944" y="2356569"/>
            <a:ext cx="1266650" cy="349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CD2B4-EB57-4627-9A98-06A6E7C3EDE7}"/>
              </a:ext>
            </a:extLst>
          </p:cNvPr>
          <p:cNvSpPr txBox="1"/>
          <p:nvPr/>
        </p:nvSpPr>
        <p:spPr>
          <a:xfrm>
            <a:off x="3192359" y="3321034"/>
            <a:ext cx="5421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Click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Open Terminal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, and install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 from there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300EC-9413-4AAD-B5A9-BEC06FC749DD}"/>
              </a:ext>
            </a:extLst>
          </p:cNvPr>
          <p:cNvSpPr txBox="1"/>
          <p:nvPr/>
        </p:nvSpPr>
        <p:spPr>
          <a:xfrm>
            <a:off x="3228549" y="3803567"/>
            <a:ext cx="53488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You need to switch to this environment (by clicking it in the Environment tab) before you go back to the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Home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tab and open 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Jupyter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 notebook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4341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Homework 0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5073CCA-21F3-4346-A82C-C0D05EF9770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 bwMode="auto">
          <a:xfrm>
            <a:off x="838200" y="1313894"/>
            <a:ext cx="10515600" cy="2840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Install ROME and test out Sudoku code with ORT-Tools and </a:t>
            </a:r>
            <a:r>
              <a:rPr lang="en-US" altLang="en-US" dirty="0" err="1">
                <a:ea typeface="ＭＳ Ｐゴシック" charset="-128"/>
              </a:rPr>
              <a:t>Gurobi</a:t>
            </a:r>
            <a:r>
              <a:rPr lang="en-US" altLang="en-US" dirty="0">
                <a:ea typeface="ＭＳ Ｐゴシック" charset="-128"/>
              </a:rPr>
              <a:t> Solvers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45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FD38-3FB2-3942-9D67-96439510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04761"/>
            <a:ext cx="9144000" cy="48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9F656-27C7-E34E-9CA8-817CC4A8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2627"/>
            <a:ext cx="9144000" cy="48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5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    {\rm min(max)} &amp; \displaystyle c_1x_1+\dots+ c_nx_n  \vspace{3pt} \\&#10;    \vspace{3pt} {\rm s.t.} &#10;&amp;a_{11}x_1 +\dots+ a_{1n}x_n = b_1 &amp; \mbox{Equality constraints}\\&#10;&amp;\vdots \\&#10;&amp;a_{41}x_1 +\dots+ a_{4n}x_n \leq b_4 &amp; \mbox{Inequality constraints}\\&#10;&amp;\vdots \\&#10;&amp;a_{81}x_1 +\dots + a_{8n}x_n \geq b_8 &amp; \mbox{Inequality constraints}\\&#10;&amp; \vdots \\&#10; &amp; x_1,\dots,x_n \geq 0, &amp;\mbox{Nonnegative constriants}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616"/>
  <p:tag name="PICTUREFILESIZE" val="70774"/>
  <p:tag name="TEXPOINTSCALING" val="1.098011462719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Decision variables:\\&#10;$x_1 =$ Num. desks, $x_2 =$ Num. tables\\&#10;$x_3 =$ Num. chairs&#10;$$&#10;\begin{array}{rlll}&#10;    {\rm max} &amp; \displaystyle 60x_1+30x_2 +20x_3\vspace{3pt} \\&#10;    \vspace{3pt} {\rm s.t.} &#10;&amp;8x_1 + 6x_2 +x_3 &amp;\leq 48\\&#10;&amp;4x_1 +2x_2+1.5x_3&#10;&amp; \leq 20 \\&#10;&amp;2x_1 +1.5x_2 + 0.5x_3&amp;\leq 8 \\&#10; &amp; x_1,x_2,x_3 &amp;\geq 0, 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394"/>
  <p:tag name="PICTUREFILESIZE" val="63523"/>
  <p:tag name="TEXPOINTSCALING" val="1.27474619289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    {\rm min} &amp; \displaystyle 3x_1 + x_2\\&#10;    \vspace{3pt} {\rm s.t.} &#10;&amp; \displaystyle  x_1 + 2x_2 \geq 2\\&#10;&amp;  2x_1 + x_2 \geq 3\\&#10;&amp; x_1\geq 0, x_2\geq 0\\&#10;\end{array}&#10;$$&#10;$$&#10;\mb{c} = \left(\begin{array}{c}3\\1\end{array}\right), &#10;\mb{x} = \left(\begin{array}{c}x_1\\x_2\end{array}\right),&#10;\mb{b} = \left(\begin{array}{c}2\\3\end{array}\right), &#10;\mb{A} = \left[\begin{array}{cc}1&amp;2\\2&amp;1 \end{array}\right]&#10;$$&#10;$$&#10;\begin{array}{rlll}&#10;    {\rm min} &amp; \displaystyle \mb{c}'\mb{x}\\&#10;    \vspace{3pt} {\rm s.t.} &#10;&amp; \displaystyle  \mb{A}\mb{x} \geq \mb{b}\\&#10;&amp; \mb{x}\geq \mb{0}&#10;\end{array}&#10;$$&#10;&#10;\end{document}&#10;"/>
  <p:tag name="FILENAME" val="txp_fig"/>
  <p:tag name="FORMAT" val="png16m"/>
  <p:tag name="RES" val="600"/>
  <p:tag name="BLEND" val="0"/>
  <p:tag name="TRANSPARENT" val="1"/>
  <p:tag name="TBUG" val="0"/>
  <p:tag name="ALLOWFS" val="0"/>
  <p:tag name="ORIGWIDTH" val="464"/>
  <p:tag name="PICTUREFILESIZE" val="616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2216</Words>
  <Application>Microsoft Office PowerPoint</Application>
  <PresentationFormat>Widescreen</PresentationFormat>
  <Paragraphs>362</Paragraphs>
  <Slides>72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Rockwell</vt:lpstr>
      <vt:lpstr>Tahoma</vt:lpstr>
      <vt:lpstr>Times New Roman</vt:lpstr>
      <vt:lpstr>Wingdings</vt:lpstr>
      <vt:lpstr>Office Theme</vt:lpstr>
      <vt:lpstr>Equation</vt:lpstr>
      <vt:lpstr>BC2410, Prescriptive Analytics  From Data to Decisions</vt:lpstr>
      <vt:lpstr>Admin Matters</vt:lpstr>
      <vt:lpstr>Admin Matters</vt:lpstr>
      <vt:lpstr>Coding Platform</vt:lpstr>
      <vt:lpstr>Schedule</vt:lpstr>
      <vt:lpstr>What is Analytics?</vt:lpstr>
      <vt:lpstr>What is Analytics?</vt:lpstr>
      <vt:lpstr>PowerPoint Presentation</vt:lpstr>
      <vt:lpstr>PowerPoint Presentation</vt:lpstr>
      <vt:lpstr>PowerPoint Presentation</vt:lpstr>
      <vt:lpstr>PowerPoint Presentation</vt:lpstr>
      <vt:lpstr>Why Optimization?</vt:lpstr>
      <vt:lpstr>Global Economy</vt:lpstr>
      <vt:lpstr>Optimizing the Global Economy</vt:lpstr>
      <vt:lpstr>Why Optimization?</vt:lpstr>
      <vt:lpstr>What You Should Expect</vt:lpstr>
      <vt:lpstr>What You Should Expect</vt:lpstr>
      <vt:lpstr>What I Expect</vt:lpstr>
      <vt:lpstr>Group Project</vt:lpstr>
      <vt:lpstr>Some Requirements</vt:lpstr>
      <vt:lpstr>Linear Optimization Problem (LOP)</vt:lpstr>
      <vt:lpstr>Linear Optimization Problem (LOP)</vt:lpstr>
      <vt:lpstr>Formulation of LOP</vt:lpstr>
      <vt:lpstr>Where does LOP arise?</vt:lpstr>
      <vt:lpstr>A LOP Example:</vt:lpstr>
      <vt:lpstr>LOP Example:</vt:lpstr>
      <vt:lpstr>LOP Models</vt:lpstr>
      <vt:lpstr>LOP Models</vt:lpstr>
      <vt:lpstr>Basic Math Notations</vt:lpstr>
      <vt:lpstr>Basic Math Notations</vt:lpstr>
      <vt:lpstr>Basic Math Notations</vt:lpstr>
      <vt:lpstr>Basic Math Notations</vt:lpstr>
      <vt:lpstr>Basic Math Notations</vt:lpstr>
      <vt:lpstr>Basic Math Notations</vt:lpstr>
      <vt:lpstr>Basic Math Notations</vt:lpstr>
      <vt:lpstr>Elementary Linear Algebra</vt:lpstr>
      <vt:lpstr>Matrices</vt:lpstr>
      <vt:lpstr>Columns of Matrices</vt:lpstr>
      <vt:lpstr>Transposition</vt:lpstr>
      <vt:lpstr>Rows of Matrices</vt:lpstr>
      <vt:lpstr>Matrix Calculations</vt:lpstr>
      <vt:lpstr>Scalar multiplication</vt:lpstr>
      <vt:lpstr>Scalar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Representation of LOP</vt:lpstr>
      <vt:lpstr>Solving simultaneous equations</vt:lpstr>
      <vt:lpstr>Solving simultaneous equations</vt:lpstr>
      <vt:lpstr>Solving simultaneous equations</vt:lpstr>
      <vt:lpstr>Solving simultaneous equations</vt:lpstr>
      <vt:lpstr>Solving simultaneous equations</vt:lpstr>
      <vt:lpstr>Additional information</vt:lpstr>
      <vt:lpstr>Python Basics</vt:lpstr>
      <vt:lpstr>Install Anaconda (for Python)</vt:lpstr>
      <vt:lpstr>Install Anaconda (for Python) and Gurobi</vt:lpstr>
      <vt:lpstr>Gurobi Free Academic License</vt:lpstr>
      <vt:lpstr>Install Anaconda (for Python) and Gurobi</vt:lpstr>
      <vt:lpstr>Setting up Python</vt:lpstr>
      <vt:lpstr>Get Python 3.7 in Anaconda</vt:lpstr>
      <vt:lpstr>Get Python 3.7 in Anaconda</vt:lpstr>
      <vt:lpstr>1. Downgrade your python</vt:lpstr>
      <vt:lpstr>1. Downgrade your python </vt:lpstr>
      <vt:lpstr>1. Downgrade your python </vt:lpstr>
      <vt:lpstr>2. Create a new environment</vt:lpstr>
      <vt:lpstr>2. Create a new environment</vt:lpstr>
      <vt:lpstr>2. Create a new environment</vt:lpstr>
      <vt:lpstr>Homework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2022-01-04T03:58:30Z</dcterms:created>
  <dcterms:modified xsi:type="dcterms:W3CDTF">2022-01-06T02:14:00Z</dcterms:modified>
</cp:coreProperties>
</file>